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469" r:id="rId3"/>
    <p:sldId id="257" r:id="rId4"/>
    <p:sldId id="470" r:id="rId5"/>
    <p:sldId id="471" r:id="rId6"/>
    <p:sldId id="472" r:id="rId7"/>
    <p:sldId id="473" r:id="rId8"/>
    <p:sldId id="474"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C2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A2560C-5526-4286-810B-D27254790E3D}" v="65" dt="2025-04-26T11:52:41.346"/>
  </p1510:revLst>
</p1510:revInfo>
</file>

<file path=ppt/tableStyles.xml><?xml version="1.0" encoding="utf-8"?>
<a:tblStyleLst xmlns:a="http://schemas.openxmlformats.org/drawingml/2006/main" def="{5C22544A-7EE6-4342-B048-85BDC9FD1C3A}">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43" autoAdjust="0"/>
    <p:restoredTop sz="94660"/>
  </p:normalViewPr>
  <p:slideViewPr>
    <p:cSldViewPr snapToGrid="0">
      <p:cViewPr varScale="1">
        <p:scale>
          <a:sx n="99" d="100"/>
          <a:sy n="99" d="100"/>
        </p:scale>
        <p:origin x="1902"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17" Type="http://schemas.openxmlformats.org/officeDocument/2006/relationships/customXml" Target="../customXml/item1.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Searl" userId="668ceaf0cfe2af05" providerId="LiveId" clId="{3EA2560C-5526-4286-810B-D27254790E3D}"/>
    <pc:docChg chg="undo redo custSel addSld delSld modSld">
      <pc:chgData name="John Searl" userId="668ceaf0cfe2af05" providerId="LiveId" clId="{3EA2560C-5526-4286-810B-D27254790E3D}" dt="2025-04-26T15:20:08.892" v="2083" actId="313"/>
      <pc:docMkLst>
        <pc:docMk/>
      </pc:docMkLst>
      <pc:sldChg chg="modSp mod">
        <pc:chgData name="John Searl" userId="668ceaf0cfe2af05" providerId="LiveId" clId="{3EA2560C-5526-4286-810B-D27254790E3D}" dt="2025-04-25T17:11:48.216" v="204" actId="12788"/>
        <pc:sldMkLst>
          <pc:docMk/>
          <pc:sldMk cId="3520403457" sldId="256"/>
        </pc:sldMkLst>
        <pc:spChg chg="mod">
          <ac:chgData name="John Searl" userId="668ceaf0cfe2af05" providerId="LiveId" clId="{3EA2560C-5526-4286-810B-D27254790E3D}" dt="2025-04-25T17:11:48.216" v="204" actId="12788"/>
          <ac:spMkLst>
            <pc:docMk/>
            <pc:sldMk cId="3520403457" sldId="256"/>
            <ac:spMk id="6" creationId="{2622D1AB-B450-872C-65B1-82BFDB097E83}"/>
          </ac:spMkLst>
        </pc:spChg>
      </pc:sldChg>
      <pc:sldChg chg="modSp mod">
        <pc:chgData name="John Searl" userId="668ceaf0cfe2af05" providerId="LiveId" clId="{3EA2560C-5526-4286-810B-D27254790E3D}" dt="2025-04-26T11:52:18.203" v="2080" actId="20577"/>
        <pc:sldMkLst>
          <pc:docMk/>
          <pc:sldMk cId="690364296" sldId="257"/>
        </pc:sldMkLst>
        <pc:spChg chg="mod">
          <ac:chgData name="John Searl" userId="668ceaf0cfe2af05" providerId="LiveId" clId="{3EA2560C-5526-4286-810B-D27254790E3D}" dt="2025-04-25T17:00:31.350" v="183" actId="208"/>
          <ac:spMkLst>
            <pc:docMk/>
            <pc:sldMk cId="690364296" sldId="257"/>
            <ac:spMk id="5" creationId="{DACBC0D3-C8C2-CA31-A6BB-8CB2EBE0E4A8}"/>
          </ac:spMkLst>
        </pc:spChg>
        <pc:graphicFrameChg chg="mod modGraphic">
          <ac:chgData name="John Searl" userId="668ceaf0cfe2af05" providerId="LiveId" clId="{3EA2560C-5526-4286-810B-D27254790E3D}" dt="2025-04-26T11:52:18.203" v="2080" actId="20577"/>
          <ac:graphicFrameMkLst>
            <pc:docMk/>
            <pc:sldMk cId="690364296" sldId="257"/>
            <ac:graphicFrameMk id="9" creationId="{CBBBA8E8-234D-828B-0850-2F8008E2EB77}"/>
          </ac:graphicFrameMkLst>
        </pc:graphicFrameChg>
      </pc:sldChg>
      <pc:sldChg chg="addSp delSp modSp mod">
        <pc:chgData name="John Searl" userId="668ceaf0cfe2af05" providerId="LiveId" clId="{3EA2560C-5526-4286-810B-D27254790E3D}" dt="2025-04-26T11:52:41.346" v="2082"/>
        <pc:sldMkLst>
          <pc:docMk/>
          <pc:sldMk cId="2170491103" sldId="469"/>
        </pc:sldMkLst>
        <pc:spChg chg="add mod">
          <ac:chgData name="John Searl" userId="668ceaf0cfe2af05" providerId="LiveId" clId="{3EA2560C-5526-4286-810B-D27254790E3D}" dt="2025-04-26T11:52:41.346" v="2082"/>
          <ac:spMkLst>
            <pc:docMk/>
            <pc:sldMk cId="2170491103" sldId="469"/>
            <ac:spMk id="2" creationId="{04AC6F36-0E58-9760-195C-4E43EFD79F7D}"/>
          </ac:spMkLst>
        </pc:spChg>
        <pc:spChg chg="del">
          <ac:chgData name="John Searl" userId="668ceaf0cfe2af05" providerId="LiveId" clId="{3EA2560C-5526-4286-810B-D27254790E3D}" dt="2025-04-26T11:52:40.228" v="2081" actId="478"/>
          <ac:spMkLst>
            <pc:docMk/>
            <pc:sldMk cId="2170491103" sldId="469"/>
            <ac:spMk id="10" creationId="{6050E29C-01AE-DA13-B97B-AE67F9ECC9F2}"/>
          </ac:spMkLst>
        </pc:spChg>
      </pc:sldChg>
      <pc:sldChg chg="addSp delSp modSp add mod">
        <pc:chgData name="John Searl" userId="668ceaf0cfe2af05" providerId="LiveId" clId="{3EA2560C-5526-4286-810B-D27254790E3D}" dt="2025-04-26T11:46:08.807" v="2035"/>
        <pc:sldMkLst>
          <pc:docMk/>
          <pc:sldMk cId="191189879" sldId="470"/>
        </pc:sldMkLst>
        <pc:spChg chg="mod">
          <ac:chgData name="John Searl" userId="668ceaf0cfe2af05" providerId="LiveId" clId="{3EA2560C-5526-4286-810B-D27254790E3D}" dt="2025-04-25T17:00:39.409" v="184" actId="208"/>
          <ac:spMkLst>
            <pc:docMk/>
            <pc:sldMk cId="191189879" sldId="470"/>
            <ac:spMk id="5" creationId="{193260D7-C4B5-27F0-CE41-F88D88A43681}"/>
          </ac:spMkLst>
        </pc:spChg>
        <pc:graphicFrameChg chg="add mod modGraphic">
          <ac:chgData name="John Searl" userId="668ceaf0cfe2af05" providerId="LiveId" clId="{3EA2560C-5526-4286-810B-D27254790E3D}" dt="2025-04-26T11:46:08.807" v="2035"/>
          <ac:graphicFrameMkLst>
            <pc:docMk/>
            <pc:sldMk cId="191189879" sldId="470"/>
            <ac:graphicFrameMk id="3" creationId="{53909403-8607-603A-CF69-75D71146E2B5}"/>
          </ac:graphicFrameMkLst>
        </pc:graphicFrameChg>
        <pc:graphicFrameChg chg="del">
          <ac:chgData name="John Searl" userId="668ceaf0cfe2af05" providerId="LiveId" clId="{3EA2560C-5526-4286-810B-D27254790E3D}" dt="2025-04-25T15:44:17.714" v="1" actId="478"/>
          <ac:graphicFrameMkLst>
            <pc:docMk/>
            <pc:sldMk cId="191189879" sldId="470"/>
            <ac:graphicFrameMk id="9" creationId="{F417D9C2-6390-1AB9-2920-E986EB5028E0}"/>
          </ac:graphicFrameMkLst>
        </pc:graphicFrameChg>
      </pc:sldChg>
      <pc:sldChg chg="addSp delSp modSp add mod">
        <pc:chgData name="John Searl" userId="668ceaf0cfe2af05" providerId="LiveId" clId="{3EA2560C-5526-4286-810B-D27254790E3D}" dt="2025-04-26T15:20:08.892" v="2083" actId="313"/>
        <pc:sldMkLst>
          <pc:docMk/>
          <pc:sldMk cId="2394190789" sldId="471"/>
        </pc:sldMkLst>
        <pc:spChg chg="mod">
          <ac:chgData name="John Searl" userId="668ceaf0cfe2af05" providerId="LiveId" clId="{3EA2560C-5526-4286-810B-D27254790E3D}" dt="2025-04-25T17:00:46.319" v="185" actId="208"/>
          <ac:spMkLst>
            <pc:docMk/>
            <pc:sldMk cId="2394190789" sldId="471"/>
            <ac:spMk id="5" creationId="{D87F45A7-03A8-9E00-8571-8497B813E928}"/>
          </ac:spMkLst>
        </pc:spChg>
        <pc:graphicFrameChg chg="add del mod">
          <ac:chgData name="John Searl" userId="668ceaf0cfe2af05" providerId="LiveId" clId="{3EA2560C-5526-4286-810B-D27254790E3D}" dt="2025-04-25T15:48:34.888" v="26" actId="478"/>
          <ac:graphicFrameMkLst>
            <pc:docMk/>
            <pc:sldMk cId="2394190789" sldId="471"/>
            <ac:graphicFrameMk id="3" creationId="{4C5BF7FB-8DBB-8799-FE19-4BD963476F72}"/>
          </ac:graphicFrameMkLst>
        </pc:graphicFrameChg>
        <pc:graphicFrameChg chg="add mod modGraphic">
          <ac:chgData name="John Searl" userId="668ceaf0cfe2af05" providerId="LiveId" clId="{3EA2560C-5526-4286-810B-D27254790E3D}" dt="2025-04-26T15:20:08.892" v="2083" actId="313"/>
          <ac:graphicFrameMkLst>
            <pc:docMk/>
            <pc:sldMk cId="2394190789" sldId="471"/>
            <ac:graphicFrameMk id="4" creationId="{3294F246-CBE6-0E05-6ED8-4D3A72D71339}"/>
          </ac:graphicFrameMkLst>
        </pc:graphicFrameChg>
      </pc:sldChg>
      <pc:sldChg chg="addSp modSp add mod">
        <pc:chgData name="John Searl" userId="668ceaf0cfe2af05" providerId="LiveId" clId="{3EA2560C-5526-4286-810B-D27254790E3D}" dt="2025-04-26T11:50:47.913" v="2047" actId="20577"/>
        <pc:sldMkLst>
          <pc:docMk/>
          <pc:sldMk cId="817727055" sldId="472"/>
        </pc:sldMkLst>
        <pc:spChg chg="mod">
          <ac:chgData name="John Searl" userId="668ceaf0cfe2af05" providerId="LiveId" clId="{3EA2560C-5526-4286-810B-D27254790E3D}" dt="2025-04-25T17:04:14.422" v="200" actId="12788"/>
          <ac:spMkLst>
            <pc:docMk/>
            <pc:sldMk cId="817727055" sldId="472"/>
            <ac:spMk id="5" creationId="{18CAE8F0-2B76-2657-F737-A0421D26816A}"/>
          </ac:spMkLst>
        </pc:spChg>
        <pc:graphicFrameChg chg="add mod modGraphic">
          <ac:chgData name="John Searl" userId="668ceaf0cfe2af05" providerId="LiveId" clId="{3EA2560C-5526-4286-810B-D27254790E3D}" dt="2025-04-26T11:50:47.913" v="2047" actId="20577"/>
          <ac:graphicFrameMkLst>
            <pc:docMk/>
            <pc:sldMk cId="817727055" sldId="472"/>
            <ac:graphicFrameMk id="3" creationId="{DAF3D213-250C-6243-2F17-89B4419A7CC6}"/>
          </ac:graphicFrameMkLst>
        </pc:graphicFrameChg>
      </pc:sldChg>
      <pc:sldChg chg="addSp modSp add mod">
        <pc:chgData name="John Searl" userId="668ceaf0cfe2af05" providerId="LiveId" clId="{3EA2560C-5526-4286-810B-D27254790E3D}" dt="2025-04-26T11:48:34.880" v="2041" actId="179"/>
        <pc:sldMkLst>
          <pc:docMk/>
          <pc:sldMk cId="847565025" sldId="473"/>
        </pc:sldMkLst>
        <pc:spChg chg="mod">
          <ac:chgData name="John Searl" userId="668ceaf0cfe2af05" providerId="LiveId" clId="{3EA2560C-5526-4286-810B-D27254790E3D}" dt="2025-04-25T17:00:56.535" v="187" actId="208"/>
          <ac:spMkLst>
            <pc:docMk/>
            <pc:sldMk cId="847565025" sldId="473"/>
            <ac:spMk id="5" creationId="{D3DAAE70-7206-8353-2D75-747BFF2B5897}"/>
          </ac:spMkLst>
        </pc:spChg>
        <pc:graphicFrameChg chg="add mod modGraphic">
          <ac:chgData name="John Searl" userId="668ceaf0cfe2af05" providerId="LiveId" clId="{3EA2560C-5526-4286-810B-D27254790E3D}" dt="2025-04-26T11:48:34.880" v="2041" actId="179"/>
          <ac:graphicFrameMkLst>
            <pc:docMk/>
            <pc:sldMk cId="847565025" sldId="473"/>
            <ac:graphicFrameMk id="3" creationId="{B120B23E-1F2F-A6CA-F6C7-79207F66DD32}"/>
          </ac:graphicFrameMkLst>
        </pc:graphicFrameChg>
      </pc:sldChg>
      <pc:sldChg chg="addSp delSp modSp add mod">
        <pc:chgData name="John Searl" userId="668ceaf0cfe2af05" providerId="LiveId" clId="{3EA2560C-5526-4286-810B-D27254790E3D}" dt="2025-04-26T11:49:54.548" v="2046" actId="20577"/>
        <pc:sldMkLst>
          <pc:docMk/>
          <pc:sldMk cId="3099664112" sldId="474"/>
        </pc:sldMkLst>
        <pc:spChg chg="mod">
          <ac:chgData name="John Searl" userId="668ceaf0cfe2af05" providerId="LiveId" clId="{3EA2560C-5526-4286-810B-D27254790E3D}" dt="2025-04-26T07:30:20.106" v="217" actId="12788"/>
          <ac:spMkLst>
            <pc:docMk/>
            <pc:sldMk cId="3099664112" sldId="474"/>
            <ac:spMk id="2" creationId="{81D1C668-2BFA-4035-87F6-E077E366C7B6}"/>
          </ac:spMkLst>
        </pc:spChg>
        <pc:spChg chg="add mod">
          <ac:chgData name="John Searl" userId="668ceaf0cfe2af05" providerId="LiveId" clId="{3EA2560C-5526-4286-810B-D27254790E3D}" dt="2025-04-26T09:23:32.797" v="218"/>
          <ac:spMkLst>
            <pc:docMk/>
            <pc:sldMk cId="3099664112" sldId="474"/>
            <ac:spMk id="4" creationId="{D77FE8A6-A3D4-C4CA-FC4D-FF59BF604DEE}"/>
          </ac:spMkLst>
        </pc:spChg>
        <pc:spChg chg="mod">
          <ac:chgData name="John Searl" userId="668ceaf0cfe2af05" providerId="LiveId" clId="{3EA2560C-5526-4286-810B-D27254790E3D}" dt="2025-04-25T17:01:02.999" v="188" actId="208"/>
          <ac:spMkLst>
            <pc:docMk/>
            <pc:sldMk cId="3099664112" sldId="474"/>
            <ac:spMk id="5" creationId="{0BD2D262-F7BD-D9EE-5B4D-4324F29C6DF2}"/>
          </ac:spMkLst>
        </pc:spChg>
        <pc:spChg chg="add mod">
          <ac:chgData name="John Searl" userId="668ceaf0cfe2af05" providerId="LiveId" clId="{3EA2560C-5526-4286-810B-D27254790E3D}" dt="2025-04-26T09:25:04.810" v="219"/>
          <ac:spMkLst>
            <pc:docMk/>
            <pc:sldMk cId="3099664112" sldId="474"/>
            <ac:spMk id="6" creationId="{3A4B39B4-683A-5AD5-7E46-F1E18515BA22}"/>
          </ac:spMkLst>
        </pc:spChg>
        <pc:graphicFrameChg chg="add mod modGraphic">
          <ac:chgData name="John Searl" userId="668ceaf0cfe2af05" providerId="LiveId" clId="{3EA2560C-5526-4286-810B-D27254790E3D}" dt="2025-04-26T11:49:54.548" v="2046" actId="20577"/>
          <ac:graphicFrameMkLst>
            <pc:docMk/>
            <pc:sldMk cId="3099664112" sldId="474"/>
            <ac:graphicFrameMk id="3" creationId="{88BFC3C3-0529-915A-BCAB-0A288E53BBF3}"/>
          </ac:graphicFrameMkLst>
        </pc:graphicFrameChg>
        <pc:graphicFrameChg chg="add del mod">
          <ac:chgData name="John Searl" userId="668ceaf0cfe2af05" providerId="LiveId" clId="{3EA2560C-5526-4286-810B-D27254790E3D}" dt="2025-04-25T16:53:33.880" v="174" actId="478"/>
          <ac:graphicFrameMkLst>
            <pc:docMk/>
            <pc:sldMk cId="3099664112" sldId="474"/>
            <ac:graphicFrameMk id="4" creationId="{42E46105-1246-4DBC-DAEF-6614A94D55DF}"/>
          </ac:graphicFrameMkLst>
        </pc:graphicFrameChg>
      </pc:sldChg>
      <pc:sldChg chg="add del">
        <pc:chgData name="John Searl" userId="668ceaf0cfe2af05" providerId="LiveId" clId="{3EA2560C-5526-4286-810B-D27254790E3D}" dt="2025-04-25T15:46:48.724" v="19" actId="47"/>
        <pc:sldMkLst>
          <pc:docMk/>
          <pc:sldMk cId="94205209" sldId="4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Lexend Deca" pitchFamily="2" charset="0"/>
              </a:defRPr>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Lexend Deca" pitchFamily="2" charset="0"/>
              </a:defRPr>
            </a:lvl1pPr>
          </a:lstStyle>
          <a:p>
            <a:fld id="{961C18FE-1416-4AE4-8633-BF4F989CB7B7}" type="datetimeFigureOut">
              <a:rPr lang="en-GB" smtClean="0"/>
              <a:pPr/>
              <a:t>26/04/2025</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Lexend Deca" pitchFamily="2" charset="0"/>
              </a:defRPr>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Lexend Deca" pitchFamily="2" charset="0"/>
              </a:defRPr>
            </a:lvl1pPr>
          </a:lstStyle>
          <a:p>
            <a:fld id="{2258D0BE-ECC6-4552-B729-4F5E94981457}" type="slidenum">
              <a:rPr lang="en-GB" smtClean="0"/>
              <a:pPr/>
              <a:t>‹#›</a:t>
            </a:fld>
            <a:endParaRPr lang="en-GB" dirty="0"/>
          </a:p>
        </p:txBody>
      </p:sp>
    </p:spTree>
    <p:extLst>
      <p:ext uri="{BB962C8B-B14F-4D97-AF65-F5344CB8AC3E}">
        <p14:creationId xmlns:p14="http://schemas.microsoft.com/office/powerpoint/2010/main" val="3163812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Lexend Deca" pitchFamily="2" charset="0"/>
        <a:ea typeface="+mn-ea"/>
        <a:cs typeface="+mn-cs"/>
      </a:defRPr>
    </a:lvl1pPr>
    <a:lvl2pPr marL="457200" algn="l" defTabSz="914400" rtl="0" eaLnBrk="1" latinLnBrk="0" hangingPunct="1">
      <a:defRPr sz="1200" kern="1200">
        <a:solidFill>
          <a:schemeClr val="tx1"/>
        </a:solidFill>
        <a:latin typeface="Lexend Deca" pitchFamily="2" charset="0"/>
        <a:ea typeface="+mn-ea"/>
        <a:cs typeface="+mn-cs"/>
      </a:defRPr>
    </a:lvl2pPr>
    <a:lvl3pPr marL="914400" algn="l" defTabSz="914400" rtl="0" eaLnBrk="1" latinLnBrk="0" hangingPunct="1">
      <a:defRPr sz="1200" kern="1200">
        <a:solidFill>
          <a:schemeClr val="tx1"/>
        </a:solidFill>
        <a:latin typeface="Lexend Deca" pitchFamily="2" charset="0"/>
        <a:ea typeface="+mn-ea"/>
        <a:cs typeface="+mn-cs"/>
      </a:defRPr>
    </a:lvl3pPr>
    <a:lvl4pPr marL="1371600" algn="l" defTabSz="914400" rtl="0" eaLnBrk="1" latinLnBrk="0" hangingPunct="1">
      <a:defRPr sz="1200" kern="1200">
        <a:solidFill>
          <a:schemeClr val="tx1"/>
        </a:solidFill>
        <a:latin typeface="Lexend Deca" pitchFamily="2" charset="0"/>
        <a:ea typeface="+mn-ea"/>
        <a:cs typeface="+mn-cs"/>
      </a:defRPr>
    </a:lvl4pPr>
    <a:lvl5pPr marL="1828800" algn="l" defTabSz="914400" rtl="0" eaLnBrk="1" latinLnBrk="0" hangingPunct="1">
      <a:defRPr sz="1200" kern="1200">
        <a:solidFill>
          <a:schemeClr val="tx1"/>
        </a:solidFill>
        <a:latin typeface="Lexend Deca"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37425D1-1BD8-4D3A-A9E0-6993A2955E28}" type="slidenum">
              <a:rPr lang="en-GB" smtClean="0"/>
              <a:pPr/>
              <a:t>2</a:t>
            </a:fld>
            <a:endParaRPr lang="en-GB" dirty="0"/>
          </a:p>
        </p:txBody>
      </p:sp>
    </p:spTree>
    <p:extLst>
      <p:ext uri="{BB962C8B-B14F-4D97-AF65-F5344CB8AC3E}">
        <p14:creationId xmlns:p14="http://schemas.microsoft.com/office/powerpoint/2010/main" val="3446141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13240973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2927830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1188242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25899772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2505495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1282207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636742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3442178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1108535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2512644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B3AC6C-0793-4DF5-9019-985DB7A309C7}" type="datetimeFigureOut">
              <a:rPr lang="en-GB" smtClean="0"/>
              <a:t>26/04/2025</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7DA29C6-BE5C-4EB2-90C1-F856738D8D3C}" type="slidenum">
              <a:rPr lang="en-GB" smtClean="0"/>
              <a:t>‹#›</a:t>
            </a:fld>
            <a:endParaRPr lang="en-GB" dirty="0"/>
          </a:p>
        </p:txBody>
      </p:sp>
    </p:spTree>
    <p:extLst>
      <p:ext uri="{BB962C8B-B14F-4D97-AF65-F5344CB8AC3E}">
        <p14:creationId xmlns:p14="http://schemas.microsoft.com/office/powerpoint/2010/main" val="3810711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latin typeface="Lexend Deca" pitchFamily="2" charset="0"/>
              </a:defRPr>
            </a:lvl1pPr>
          </a:lstStyle>
          <a:p>
            <a:fld id="{1FB3AC6C-0793-4DF5-9019-985DB7A309C7}" type="datetimeFigureOut">
              <a:rPr lang="en-GB" smtClean="0"/>
              <a:pPr/>
              <a:t>26/04/2025</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latin typeface="Lexend Deca" pitchFamily="2" charset="0"/>
              </a:defRPr>
            </a:lvl1pPr>
          </a:lstStyle>
          <a:p>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latin typeface="Lexend Deca" pitchFamily="2" charset="0"/>
              </a:defRPr>
            </a:lvl1pPr>
          </a:lstStyle>
          <a:p>
            <a:fld id="{E7DA29C6-BE5C-4EB2-90C1-F856738D8D3C}" type="slidenum">
              <a:rPr lang="en-GB" smtClean="0"/>
              <a:pPr/>
              <a:t>‹#›</a:t>
            </a:fld>
            <a:endParaRPr lang="en-GB" dirty="0"/>
          </a:p>
        </p:txBody>
      </p:sp>
    </p:spTree>
    <p:extLst>
      <p:ext uri="{BB962C8B-B14F-4D97-AF65-F5344CB8AC3E}">
        <p14:creationId xmlns:p14="http://schemas.microsoft.com/office/powerpoint/2010/main" val="26848343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Lexend De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exend De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exend De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exend De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xend De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exend De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exend Deca" pitchFamily="2" charset="0"/>
            </a:endParaRPr>
          </a:p>
        </p:txBody>
      </p:sp>
      <p:sp>
        <p:nvSpPr>
          <p:cNvPr id="15" name="Rectangle 14">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9144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exend Deca" pitchFamily="2" charset="0"/>
            </a:endParaRPr>
          </a:p>
        </p:txBody>
      </p:sp>
      <p:sp>
        <p:nvSpPr>
          <p:cNvPr id="6" name="TextBox 5">
            <a:extLst>
              <a:ext uri="{FF2B5EF4-FFF2-40B4-BE49-F238E27FC236}">
                <a16:creationId xmlns:a16="http://schemas.microsoft.com/office/drawing/2014/main" id="{2622D1AB-B450-872C-65B1-82BFDB097E83}"/>
              </a:ext>
            </a:extLst>
          </p:cNvPr>
          <p:cNvSpPr txBox="1"/>
          <p:nvPr/>
        </p:nvSpPr>
        <p:spPr>
          <a:xfrm>
            <a:off x="941295" y="5469340"/>
            <a:ext cx="7261411" cy="739880"/>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4400" b="1" dirty="0">
                <a:solidFill>
                  <a:srgbClr val="7030A0"/>
                </a:solidFill>
                <a:latin typeface="Lexend Deca Medium" pitchFamily="2" charset="0"/>
                <a:ea typeface="+mj-ea"/>
                <a:cs typeface="+mj-cs"/>
              </a:rPr>
              <a:t>Sentence Stems</a:t>
            </a:r>
          </a:p>
        </p:txBody>
      </p:sp>
      <p:pic>
        <p:nvPicPr>
          <p:cNvPr id="5" name="Picture 4">
            <a:extLst>
              <a:ext uri="{FF2B5EF4-FFF2-40B4-BE49-F238E27FC236}">
                <a16:creationId xmlns:a16="http://schemas.microsoft.com/office/drawing/2014/main" id="{765A603F-4D45-2511-EF25-22831A1AE604}"/>
              </a:ext>
            </a:extLst>
          </p:cNvPr>
          <p:cNvPicPr>
            <a:picLocks noChangeAspect="1"/>
          </p:cNvPicPr>
          <p:nvPr/>
        </p:nvPicPr>
        <p:blipFill>
          <a:blip r:embed="rId2">
            <a:extLst>
              <a:ext uri="{28A0092B-C50C-407E-A947-70E740481C1C}">
                <a14:useLocalDpi xmlns:a14="http://schemas.microsoft.com/office/drawing/2010/main" val="0"/>
              </a:ext>
            </a:extLst>
          </a:blip>
          <a:srcRect l="8234" r="14099" b="1"/>
          <a:stretch/>
        </p:blipFill>
        <p:spPr>
          <a:xfrm>
            <a:off x="20" y="10"/>
            <a:ext cx="9143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pic>
        <p:nvPicPr>
          <p:cNvPr id="8" name="Picture 7">
            <a:extLst>
              <a:ext uri="{FF2B5EF4-FFF2-40B4-BE49-F238E27FC236}">
                <a16:creationId xmlns:a16="http://schemas.microsoft.com/office/drawing/2014/main" id="{C6286D97-8446-8FB5-24CD-06716EF77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0870" y="160256"/>
            <a:ext cx="1498862" cy="619448"/>
          </a:xfrm>
          <a:prstGeom prst="rect">
            <a:avLst/>
          </a:prstGeom>
        </p:spPr>
      </p:pic>
    </p:spTree>
    <p:extLst>
      <p:ext uri="{BB962C8B-B14F-4D97-AF65-F5344CB8AC3E}">
        <p14:creationId xmlns:p14="http://schemas.microsoft.com/office/powerpoint/2010/main" val="3520403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5"/>
          <p:cNvSpPr>
            <a:spLocks noChangeArrowheads="1"/>
          </p:cNvSpPr>
          <p:nvPr/>
        </p:nvSpPr>
        <p:spPr bwMode="auto">
          <a:xfrm>
            <a:off x="468313" y="527900"/>
            <a:ext cx="8229600" cy="5872899"/>
          </a:xfrm>
          <a:prstGeom prst="rect">
            <a:avLst/>
          </a:prstGeom>
          <a:noFill/>
          <a:ln w="9525">
            <a:noFill/>
            <a:miter lim="800000"/>
            <a:headEnd/>
            <a:tailEnd/>
          </a:ln>
        </p:spPr>
        <p:txBody>
          <a:bodyPr/>
          <a:lstStyle/>
          <a:p>
            <a:pPr algn="ctr" eaLnBrk="0" hangingPunct="0">
              <a:lnSpc>
                <a:spcPct val="80000"/>
              </a:lnSpc>
              <a:spcBef>
                <a:spcPct val="20000"/>
              </a:spcBef>
            </a:pPr>
            <a:r>
              <a:rPr lang="en-GB" sz="1000" dirty="0">
                <a:latin typeface="Lexend Deca Light" pitchFamily="2" charset="0"/>
              </a:rPr>
              <a:t>© Clive Davies 2025</a:t>
            </a:r>
          </a:p>
          <a:p>
            <a:pPr algn="ctr" eaLnBrk="0" hangingPunct="0">
              <a:lnSpc>
                <a:spcPct val="80000"/>
              </a:lnSpc>
              <a:spcBef>
                <a:spcPct val="20000"/>
              </a:spcBef>
            </a:pPr>
            <a:r>
              <a:rPr lang="en-GB" sz="1000" dirty="0">
                <a:latin typeface="Lexend Deca Light" pitchFamily="2" charset="0"/>
              </a:rPr>
              <a:t>All rights reserved</a:t>
            </a: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r>
              <a:rPr lang="en-GB" sz="1000" dirty="0">
                <a:latin typeface="Lexend Deca Light" pitchFamily="2" charset="0"/>
              </a:rPr>
              <a:t>Reproduction, storage, adaptation or translation, in any form or by any means, of this publication is prohibited without the prior written permission of the publisher.  Excerpts may be reproduced for the purpose of research, private study, criticism or review, or by educational institutions solely for educational purposes, without permission, providing full acknowledgement is given.</a:t>
            </a:r>
          </a:p>
          <a:p>
            <a:pPr algn="ctr" eaLnBrk="0" hangingPunct="0">
              <a:lnSpc>
                <a:spcPct val="80000"/>
              </a:lnSpc>
              <a:spcBef>
                <a:spcPct val="20000"/>
              </a:spcBef>
            </a:pPr>
            <a:r>
              <a:rPr lang="en-GB" sz="1000" dirty="0">
                <a:latin typeface="Lexend Deca Light" pitchFamily="2" charset="0"/>
              </a:rPr>
              <a:t>This publication should only be used by the purchasing organisation or individual. Focus Education does not grant permission for the purchaser to distribute the content of this publication outside their organisation, this includes placing the whole document or parts on social media or internet sites. </a:t>
            </a: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r>
              <a:rPr lang="en-GB" sz="1000" dirty="0">
                <a:latin typeface="Lexend Deca Light" pitchFamily="2" charset="0"/>
              </a:rPr>
              <a:t>First Published in the UK in 2025 by Focus Education (UK) Ltd</a:t>
            </a: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r>
              <a:rPr lang="en-GB" sz="1000" dirty="0">
                <a:latin typeface="Lexend Deca Light" pitchFamily="2" charset="0"/>
              </a:rPr>
              <a:t>Focus Education (UK) Ltd</a:t>
            </a:r>
          </a:p>
          <a:p>
            <a:pPr algn="ctr" eaLnBrk="0" hangingPunct="0">
              <a:lnSpc>
                <a:spcPct val="80000"/>
              </a:lnSpc>
              <a:spcBef>
                <a:spcPct val="20000"/>
              </a:spcBef>
            </a:pPr>
            <a:r>
              <a:rPr lang="en-GB" sz="1000" dirty="0">
                <a:latin typeface="Lexend Deca Light" pitchFamily="2" charset="0"/>
              </a:rPr>
              <a:t>Publishing</a:t>
            </a:r>
          </a:p>
          <a:p>
            <a:pPr algn="ctr" eaLnBrk="0" hangingPunct="0">
              <a:lnSpc>
                <a:spcPct val="80000"/>
              </a:lnSpc>
              <a:spcBef>
                <a:spcPct val="20000"/>
              </a:spcBef>
            </a:pPr>
            <a:r>
              <a:rPr lang="en-GB" sz="1000" dirty="0">
                <a:latin typeface="Lexend Deca Light" pitchFamily="2" charset="0"/>
              </a:rPr>
              <a:t>10 Colstone Close</a:t>
            </a:r>
          </a:p>
          <a:p>
            <a:pPr algn="ctr" eaLnBrk="0" hangingPunct="0">
              <a:lnSpc>
                <a:spcPct val="80000"/>
              </a:lnSpc>
              <a:spcBef>
                <a:spcPct val="20000"/>
              </a:spcBef>
            </a:pPr>
            <a:r>
              <a:rPr lang="en-GB" sz="1000" dirty="0">
                <a:latin typeface="Lexend Deca Light" pitchFamily="2" charset="0"/>
              </a:rPr>
              <a:t>Wilmslow</a:t>
            </a:r>
          </a:p>
          <a:p>
            <a:pPr algn="ctr" eaLnBrk="0" hangingPunct="0">
              <a:lnSpc>
                <a:spcPct val="80000"/>
              </a:lnSpc>
              <a:spcBef>
                <a:spcPct val="20000"/>
              </a:spcBef>
            </a:pPr>
            <a:r>
              <a:rPr lang="en-GB" sz="1000" dirty="0">
                <a:latin typeface="Lexend Deca Light" pitchFamily="2" charset="0"/>
              </a:rPr>
              <a:t>Cheshire</a:t>
            </a:r>
          </a:p>
          <a:p>
            <a:pPr algn="ctr" eaLnBrk="0" hangingPunct="0">
              <a:lnSpc>
                <a:spcPct val="80000"/>
              </a:lnSpc>
              <a:spcBef>
                <a:spcPct val="20000"/>
              </a:spcBef>
            </a:pPr>
            <a:r>
              <a:rPr lang="en-GB" sz="1000" dirty="0">
                <a:latin typeface="Lexend Deca Light" pitchFamily="2" charset="0"/>
              </a:rPr>
              <a:t>SK9 2TF</a:t>
            </a: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r>
              <a:rPr lang="en-GB" sz="1000" dirty="0">
                <a:latin typeface="Lexend Deca Light" pitchFamily="2" charset="0"/>
              </a:rPr>
              <a:t>Focus Education (UK) Ltd  Reg. No 4507968</a:t>
            </a: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endParaRPr lang="en-GB" sz="1000" dirty="0">
              <a:latin typeface="Lexend Deca Light" pitchFamily="2" charset="0"/>
            </a:endParaRPr>
          </a:p>
          <a:p>
            <a:pPr algn="ctr" eaLnBrk="0" hangingPunct="0">
              <a:lnSpc>
                <a:spcPct val="80000"/>
              </a:lnSpc>
              <a:spcBef>
                <a:spcPct val="20000"/>
              </a:spcBef>
            </a:pPr>
            <a:endParaRPr lang="en-GB" sz="1000" dirty="0">
              <a:latin typeface="Lexend Deca" pitchFamily="2" charset="0"/>
            </a:endParaRPr>
          </a:p>
        </p:txBody>
      </p:sp>
      <p:sp>
        <p:nvSpPr>
          <p:cNvPr id="5125" name="Text Box 6"/>
          <p:cNvSpPr txBox="1">
            <a:spLocks noChangeArrowheads="1"/>
          </p:cNvSpPr>
          <p:nvPr/>
        </p:nvSpPr>
        <p:spPr bwMode="auto">
          <a:xfrm>
            <a:off x="1270794" y="3742908"/>
            <a:ext cx="6624637" cy="904407"/>
          </a:xfrm>
          <a:prstGeom prst="rect">
            <a:avLst/>
          </a:prstGeom>
          <a:noFill/>
          <a:ln w="9525">
            <a:solidFill>
              <a:srgbClr val="000000"/>
            </a:solidFill>
            <a:miter lim="800000"/>
            <a:headEnd/>
            <a:tailEnd/>
          </a:ln>
        </p:spPr>
        <p:txBody>
          <a:bodyPr/>
          <a:lstStyle/>
          <a:p>
            <a:pPr algn="ctr"/>
            <a:r>
              <a:rPr lang="en-GB" sz="1000" dirty="0">
                <a:latin typeface="Lexend Deca Light" pitchFamily="2" charset="0"/>
              </a:rPr>
              <a:t>Companies, institutions and other organisations wishing to make bulk purchases of books published by Focus Education should contact their local bookstore or Focus Education direct:</a:t>
            </a:r>
          </a:p>
          <a:p>
            <a:pPr algn="ctr"/>
            <a:endParaRPr lang="en-GB" sz="1000" dirty="0">
              <a:latin typeface="Lexend Deca Light" pitchFamily="2" charset="0"/>
            </a:endParaRPr>
          </a:p>
          <a:p>
            <a:pPr algn="ctr"/>
            <a:r>
              <a:rPr lang="en-GB" sz="1000" dirty="0">
                <a:latin typeface="Lexend Deca Light" pitchFamily="2" charset="0"/>
              </a:rPr>
              <a:t>Customer Services, Focus Education, 10 Colstone Close, Wilmslow, Cheshire, SK9 2TF</a:t>
            </a:r>
          </a:p>
          <a:p>
            <a:pPr algn="ctr"/>
            <a:r>
              <a:rPr lang="en-GB" sz="1000" dirty="0">
                <a:latin typeface="Lexend Deca Light" pitchFamily="2" charset="0"/>
              </a:rPr>
              <a:t>Tel 01457 821818</a:t>
            </a:r>
          </a:p>
        </p:txBody>
      </p:sp>
      <p:sp>
        <p:nvSpPr>
          <p:cNvPr id="5126" name="Rectangle 7"/>
          <p:cNvSpPr>
            <a:spLocks noChangeArrowheads="1"/>
          </p:cNvSpPr>
          <p:nvPr/>
        </p:nvSpPr>
        <p:spPr bwMode="auto">
          <a:xfrm>
            <a:off x="2598738" y="4974530"/>
            <a:ext cx="3968750" cy="400110"/>
          </a:xfrm>
          <a:prstGeom prst="rect">
            <a:avLst/>
          </a:prstGeom>
          <a:noFill/>
          <a:ln w="9525">
            <a:noFill/>
            <a:miter lim="800000"/>
            <a:headEnd/>
            <a:tailEnd/>
          </a:ln>
        </p:spPr>
        <p:txBody>
          <a:bodyPr anchor="ctr">
            <a:spAutoFit/>
          </a:bodyPr>
          <a:lstStyle/>
          <a:p>
            <a:pPr algn="ctr"/>
            <a:r>
              <a:rPr lang="en-GB" sz="1000" dirty="0">
                <a:latin typeface="Lexend Deca Light" pitchFamily="2" charset="0"/>
              </a:rPr>
              <a:t>www.focus-education.co.uk</a:t>
            </a:r>
          </a:p>
          <a:p>
            <a:pPr algn="ctr"/>
            <a:r>
              <a:rPr lang="en-GB" sz="1000" dirty="0">
                <a:latin typeface="Lexend Deca Light" pitchFamily="2" charset="0"/>
              </a:rPr>
              <a:t>customerservice@focus-education.co.uk</a:t>
            </a:r>
          </a:p>
        </p:txBody>
      </p:sp>
      <p:pic>
        <p:nvPicPr>
          <p:cNvPr id="6" name="Picture 5" descr="O:\PUBLISHING\Book Images\COMMS IMAGES\Facebook_Icon.jpg"/>
          <p:cNvPicPr/>
          <p:nvPr/>
        </p:nvPicPr>
        <p:blipFill rotWithShape="1">
          <a:blip r:embed="rId3" cstate="print">
            <a:extLst>
              <a:ext uri="{28A0092B-C50C-407E-A947-70E740481C1C}">
                <a14:useLocalDpi xmlns:a14="http://schemas.microsoft.com/office/drawing/2010/main" val="0"/>
              </a:ext>
            </a:extLst>
          </a:blip>
          <a:srcRect t="24462"/>
          <a:stretch/>
        </p:blipFill>
        <p:spPr bwMode="auto">
          <a:xfrm>
            <a:off x="1724336" y="5698105"/>
            <a:ext cx="1739900" cy="815431"/>
          </a:xfrm>
          <a:prstGeom prst="rect">
            <a:avLst/>
          </a:prstGeom>
          <a:noFill/>
          <a:ln>
            <a:noFill/>
          </a:ln>
        </p:spPr>
      </p:pic>
      <p:pic>
        <p:nvPicPr>
          <p:cNvPr id="7" name="Picture 6" descr="O:\PUBLISHING\Book Images\COMMS IMAGES\Twitter_Icon.jpg"/>
          <p:cNvPicPr/>
          <p:nvPr/>
        </p:nvPicPr>
        <p:blipFill rotWithShape="1">
          <a:blip r:embed="rId4" cstate="print">
            <a:extLst>
              <a:ext uri="{28A0092B-C50C-407E-A947-70E740481C1C}">
                <a14:useLocalDpi xmlns:a14="http://schemas.microsoft.com/office/drawing/2010/main" val="0"/>
              </a:ext>
            </a:extLst>
          </a:blip>
          <a:srcRect t="21934"/>
          <a:stretch/>
        </p:blipFill>
        <p:spPr bwMode="auto">
          <a:xfrm>
            <a:off x="3707904" y="5670810"/>
            <a:ext cx="1739900" cy="842726"/>
          </a:xfrm>
          <a:prstGeom prst="rect">
            <a:avLst/>
          </a:prstGeom>
          <a:noFill/>
          <a:ln>
            <a:noFill/>
          </a:ln>
        </p:spPr>
      </p:pic>
      <p:pic>
        <p:nvPicPr>
          <p:cNvPr id="8" name="Picture 7" descr="O:\PUBLISHING\Book Images\COMMS IMAGES\LinkedIn_Icon.jpg"/>
          <p:cNvPicPr/>
          <p:nvPr/>
        </p:nvPicPr>
        <p:blipFill rotWithShape="1">
          <a:blip r:embed="rId5" cstate="print">
            <a:extLst>
              <a:ext uri="{28A0092B-C50C-407E-A947-70E740481C1C}">
                <a14:useLocalDpi xmlns:a14="http://schemas.microsoft.com/office/drawing/2010/main" val="0"/>
              </a:ext>
            </a:extLst>
          </a:blip>
          <a:srcRect t="20669"/>
          <a:stretch/>
        </p:blipFill>
        <p:spPr bwMode="auto">
          <a:xfrm>
            <a:off x="5438547" y="5657163"/>
            <a:ext cx="1739900" cy="856374"/>
          </a:xfrm>
          <a:prstGeom prst="rect">
            <a:avLst/>
          </a:prstGeom>
          <a:noFill/>
          <a:ln>
            <a:noFill/>
          </a:ln>
        </p:spPr>
      </p:pic>
      <p:sp>
        <p:nvSpPr>
          <p:cNvPr id="4" name="Slide Number Placeholder 20">
            <a:extLst>
              <a:ext uri="{FF2B5EF4-FFF2-40B4-BE49-F238E27FC236}">
                <a16:creationId xmlns:a16="http://schemas.microsoft.com/office/drawing/2014/main" id="{D861D96C-27C0-5013-331A-104B6585420A}"/>
              </a:ext>
            </a:extLst>
          </p:cNvPr>
          <p:cNvSpPr txBox="1">
            <a:spLocks/>
          </p:cNvSpPr>
          <p:nvPr/>
        </p:nvSpPr>
        <p:spPr>
          <a:xfrm>
            <a:off x="6457950" y="6356351"/>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900" kern="1200">
                <a:solidFill>
                  <a:schemeClr val="tx1">
                    <a:tint val="75000"/>
                  </a:schemeClr>
                </a:solidFill>
                <a:latin typeface="Lexend Deca ExtraLight" pitchFamily="2"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817BD12-4A5F-4743-9C1D-F01EE8155284}" type="slidenum">
              <a:rPr lang="en-GB" smtClean="0"/>
              <a:pPr/>
              <a:t>2</a:t>
            </a:fld>
            <a:endParaRPr lang="en-GB" dirty="0"/>
          </a:p>
        </p:txBody>
      </p:sp>
      <p:sp>
        <p:nvSpPr>
          <p:cNvPr id="2" name="Footer Placeholder 1">
            <a:extLst>
              <a:ext uri="{FF2B5EF4-FFF2-40B4-BE49-F238E27FC236}">
                <a16:creationId xmlns:a16="http://schemas.microsoft.com/office/drawing/2014/main" id="{04AC6F36-0E58-9760-195C-4E43EFD79F7D}"/>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schemeClr val="bg1">
                    <a:lumMod val="50000"/>
                  </a:schemeClr>
                </a:solidFill>
                <a:latin typeface="Lexend Deca Light" pitchFamily="2" charset="0"/>
              </a:rPr>
              <a:t>© Focus Education (UK) Ltd</a:t>
            </a:r>
          </a:p>
        </p:txBody>
      </p:sp>
    </p:spTree>
    <p:extLst>
      <p:ext uri="{BB962C8B-B14F-4D97-AF65-F5344CB8AC3E}">
        <p14:creationId xmlns:p14="http://schemas.microsoft.com/office/powerpoint/2010/main" val="2170491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schemeClr>
            </a:gs>
            <a:gs pos="100000">
              <a:schemeClr val="accent4">
                <a:lumMod val="20000"/>
                <a:lumOff val="80000"/>
              </a:schemeClr>
            </a:gs>
          </a:gsLst>
          <a:lin ang="5400000" scaled="1"/>
        </a:gradFill>
        <a:effectLst/>
      </p:bgPr>
    </p:bg>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ACBC0D3-C8C2-CA31-A6BB-8CB2EBE0E4A8}"/>
              </a:ext>
            </a:extLst>
          </p:cNvPr>
          <p:cNvSpPr/>
          <p:nvPr/>
        </p:nvSpPr>
        <p:spPr>
          <a:xfrm>
            <a:off x="1235413" y="97277"/>
            <a:ext cx="6673175" cy="525293"/>
          </a:xfrm>
          <a:prstGeom prst="roundRect">
            <a:avLst/>
          </a:prstGeom>
          <a:solidFill>
            <a:srgbClr val="7030A0"/>
          </a:solidFill>
          <a:ln>
            <a:solidFill>
              <a:srgbClr val="DBC2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History Sentence Stems – YEAR 1</a:t>
            </a:r>
          </a:p>
        </p:txBody>
      </p:sp>
      <p:graphicFrame>
        <p:nvGraphicFramePr>
          <p:cNvPr id="9" name="Table 8">
            <a:extLst>
              <a:ext uri="{FF2B5EF4-FFF2-40B4-BE49-F238E27FC236}">
                <a16:creationId xmlns:a16="http://schemas.microsoft.com/office/drawing/2014/main" id="{CBBBA8E8-234D-828B-0850-2F8008E2EB77}"/>
              </a:ext>
            </a:extLst>
          </p:cNvPr>
          <p:cNvGraphicFramePr>
            <a:graphicFrameLocks noGrp="1"/>
          </p:cNvGraphicFramePr>
          <p:nvPr>
            <p:extLst>
              <p:ext uri="{D42A27DB-BD31-4B8C-83A1-F6EECF244321}">
                <p14:modId xmlns:p14="http://schemas.microsoft.com/office/powerpoint/2010/main" val="1900418057"/>
              </p:ext>
            </p:extLst>
          </p:nvPr>
        </p:nvGraphicFramePr>
        <p:xfrm>
          <a:off x="154020" y="735519"/>
          <a:ext cx="8835960" cy="5879273"/>
        </p:xfrm>
        <a:graphic>
          <a:graphicData uri="http://schemas.openxmlformats.org/drawingml/2006/table">
            <a:tbl>
              <a:tblPr firstRow="1" bandRow="1">
                <a:tableStyleId>{5A111915-BE36-4E01-A7E5-04B1672EAD32}</a:tableStyleId>
              </a:tblPr>
              <a:tblGrid>
                <a:gridCol w="2945320">
                  <a:extLst>
                    <a:ext uri="{9D8B030D-6E8A-4147-A177-3AD203B41FA5}">
                      <a16:colId xmlns:a16="http://schemas.microsoft.com/office/drawing/2014/main" val="281232647"/>
                    </a:ext>
                  </a:extLst>
                </a:gridCol>
                <a:gridCol w="2945320">
                  <a:extLst>
                    <a:ext uri="{9D8B030D-6E8A-4147-A177-3AD203B41FA5}">
                      <a16:colId xmlns:a16="http://schemas.microsoft.com/office/drawing/2014/main" val="1456588186"/>
                    </a:ext>
                  </a:extLst>
                </a:gridCol>
                <a:gridCol w="2945320">
                  <a:extLst>
                    <a:ext uri="{9D8B030D-6E8A-4147-A177-3AD203B41FA5}">
                      <a16:colId xmlns:a16="http://schemas.microsoft.com/office/drawing/2014/main" val="1867983105"/>
                    </a:ext>
                  </a:extLst>
                </a:gridCol>
              </a:tblGrid>
              <a:tr h="517687">
                <a:tc>
                  <a:txBody>
                    <a:bodyPr/>
                    <a:lstStyle/>
                    <a:p>
                      <a:pPr algn="l"/>
                      <a:r>
                        <a:rPr lang="en-GB" sz="1400" b="1" dirty="0">
                          <a:solidFill>
                            <a:srgbClr val="7030A0"/>
                          </a:solidFill>
                          <a:latin typeface="Lexend Deca" pitchFamily="2" charset="0"/>
                        </a:rPr>
                        <a:t>Changes within living memory</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a:txBody>
                    <a:bodyPr/>
                    <a:lstStyle/>
                    <a:p>
                      <a:pPr algn="l"/>
                      <a:r>
                        <a:rPr lang="en-GB" sz="1400" b="1" dirty="0">
                          <a:solidFill>
                            <a:srgbClr val="7030A0"/>
                          </a:solidFill>
                          <a:latin typeface="Lexend Deca" pitchFamily="2" charset="0"/>
                        </a:rPr>
                        <a:t>Significant People</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a:txBody>
                    <a:bodyPr/>
                    <a:lstStyle/>
                    <a:p>
                      <a:pPr algn="l"/>
                      <a:r>
                        <a:rPr lang="en-GB" sz="1400" b="1" dirty="0">
                          <a:solidFill>
                            <a:srgbClr val="7030A0"/>
                          </a:solidFill>
                          <a:latin typeface="Lexend Deca" pitchFamily="2" charset="0"/>
                        </a:rPr>
                        <a:t>Castles</a:t>
                      </a:r>
                    </a:p>
                  </a:txBody>
                  <a:tcPr>
                    <a:lnL w="12700" cap="flat" cmpd="sng" algn="ctr">
                      <a:solidFill>
                        <a:srgbClr val="7030A0"/>
                      </a:solidFill>
                      <a:prstDash val="solid"/>
                      <a:round/>
                      <a:headEnd type="none" w="med" len="med"/>
                      <a:tailEnd type="none" w="med" len="med"/>
                    </a:lnL>
                    <a:solidFill>
                      <a:srgbClr val="DBC2F3"/>
                    </a:solidFill>
                  </a:tcPr>
                </a:tc>
                <a:extLst>
                  <a:ext uri="{0D108BD9-81ED-4DB2-BD59-A6C34878D82A}">
                    <a16:rowId xmlns:a16="http://schemas.microsoft.com/office/drawing/2014/main" val="3820633292"/>
                  </a:ext>
                </a:extLst>
              </a:tr>
              <a:tr h="2588764">
                <a:tc>
                  <a:txBody>
                    <a:bodyPr/>
                    <a:lstStyle/>
                    <a:p>
                      <a:pPr marL="182563" indent="-182563" algn="l">
                        <a:spcAft>
                          <a:spcPts val="600"/>
                        </a:spcAft>
                        <a:buFont typeface="Arial" panose="020B0604020202020204" pitchFamily="34" charset="0"/>
                        <a:buChar char="•"/>
                      </a:pPr>
                      <a:r>
                        <a:rPr lang="en-GB" sz="1300" b="0" dirty="0">
                          <a:latin typeface="Lexend Deca" pitchFamily="2" charset="0"/>
                        </a:rPr>
                        <a:t>If I ask my grandparents about their time in school, they …</a:t>
                      </a:r>
                    </a:p>
                    <a:p>
                      <a:pPr marL="182563" indent="-182563" algn="l">
                        <a:spcAft>
                          <a:spcPts val="600"/>
                        </a:spcAft>
                        <a:buFont typeface="Arial" panose="020B0604020202020204" pitchFamily="34" charset="0"/>
                        <a:buChar char="•"/>
                      </a:pPr>
                      <a:r>
                        <a:rPr lang="en-GB" sz="1300" b="0" dirty="0">
                          <a:latin typeface="Lexend Deca" pitchFamily="2" charset="0"/>
                        </a:rPr>
                        <a:t>My toys fascinate my grandparents because when they were young …</a:t>
                      </a:r>
                    </a:p>
                    <a:p>
                      <a:pPr marL="182563" indent="-182563" algn="l">
                        <a:spcAft>
                          <a:spcPts val="600"/>
                        </a:spcAft>
                        <a:buFont typeface="Arial" panose="020B0604020202020204" pitchFamily="34" charset="0"/>
                        <a:buChar char="•"/>
                      </a:pPr>
                      <a:r>
                        <a:rPr lang="en-GB" sz="1300" b="0" dirty="0">
                          <a:latin typeface="Lexend Deca" pitchFamily="2" charset="0"/>
                        </a:rPr>
                        <a:t>I am always fascinated that our grandparents didn’t have iPads when they were children because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a:txBody>
                    <a:bodyPr/>
                    <a:lstStyle/>
                    <a:p>
                      <a:pPr marL="182563" indent="-182563" algn="l">
                        <a:spcAft>
                          <a:spcPts val="600"/>
                        </a:spcAft>
                        <a:buFont typeface="Arial" panose="020B0604020202020204" pitchFamily="34" charset="0"/>
                        <a:buChar char="•"/>
                      </a:pPr>
                      <a:r>
                        <a:rPr lang="en-GB" sz="1300" b="0" dirty="0">
                          <a:latin typeface="Lexend Deca" pitchFamily="2" charset="0"/>
                        </a:rPr>
                        <a:t>I know that if someone is famous, they …</a:t>
                      </a:r>
                    </a:p>
                    <a:p>
                      <a:pPr marL="182563" indent="-182563" algn="l">
                        <a:spcAft>
                          <a:spcPts val="600"/>
                        </a:spcAft>
                        <a:buFont typeface="Arial" panose="020B0604020202020204" pitchFamily="34" charset="0"/>
                        <a:buChar char="•"/>
                      </a:pPr>
                      <a:r>
                        <a:rPr lang="en-GB" sz="1300" b="0" dirty="0">
                          <a:latin typeface="Lexend Deca" pitchFamily="2" charset="0"/>
                        </a:rPr>
                        <a:t>I know that the life of ____ was significant because …</a:t>
                      </a:r>
                    </a:p>
                    <a:p>
                      <a:pPr marL="182563" indent="-182563" algn="l">
                        <a:spcAft>
                          <a:spcPts val="600"/>
                        </a:spcAft>
                        <a:buFont typeface="Arial" panose="020B0604020202020204" pitchFamily="34" charset="0"/>
                        <a:buChar char="•"/>
                      </a:pPr>
                      <a:r>
                        <a:rPr lang="en-GB" sz="1300" b="0" dirty="0">
                          <a:latin typeface="Lexend Deca" pitchFamily="2" charset="0"/>
                        </a:rPr>
                        <a:t>It is not unusual for significant people to be remembered well after they have died because …</a:t>
                      </a:r>
                    </a:p>
                    <a:p>
                      <a:pPr marL="182563" indent="-182563" algn="l">
                        <a:spcAft>
                          <a:spcPts val="600"/>
                        </a:spcAft>
                        <a:buFont typeface="Arial" panose="020B0604020202020204" pitchFamily="34" charset="0"/>
                        <a:buChar char="•"/>
                      </a:pPr>
                      <a:r>
                        <a:rPr lang="en-GB" sz="1300" b="0" dirty="0">
                          <a:latin typeface="Lexend Deca" pitchFamily="2" charset="0"/>
                        </a:rPr>
                        <a:t>One of the most significant events that has happened in my lifetime is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a:txBody>
                    <a:bodyPr/>
                    <a:lstStyle/>
                    <a:p>
                      <a:pPr marL="182563" indent="-182563" algn="l">
                        <a:spcAft>
                          <a:spcPts val="600"/>
                        </a:spcAft>
                        <a:buFont typeface="Arial" panose="020B0604020202020204" pitchFamily="34" charset="0"/>
                        <a:buChar char="•"/>
                      </a:pPr>
                      <a:r>
                        <a:rPr lang="en-GB" sz="1300" b="0" dirty="0">
                          <a:latin typeface="Lexend Deca" pitchFamily="2" charset="0"/>
                        </a:rPr>
                        <a:t>I know castles exist because …</a:t>
                      </a:r>
                    </a:p>
                    <a:p>
                      <a:pPr marL="182563" indent="-182563" algn="l">
                        <a:spcAft>
                          <a:spcPts val="600"/>
                        </a:spcAft>
                        <a:buFont typeface="Arial" panose="020B0604020202020204" pitchFamily="34" charset="0"/>
                        <a:buChar char="•"/>
                      </a:pPr>
                      <a:r>
                        <a:rPr lang="en-GB" sz="1300" b="0" dirty="0">
                          <a:latin typeface="Lexend Deca" pitchFamily="2" charset="0"/>
                        </a:rPr>
                        <a:t>The constable of the castle was an important person because …</a:t>
                      </a:r>
                    </a:p>
                    <a:p>
                      <a:pPr marL="182563" indent="-182563" algn="l">
                        <a:spcAft>
                          <a:spcPts val="600"/>
                        </a:spcAft>
                        <a:buFont typeface="Arial" panose="020B0604020202020204" pitchFamily="34" charset="0"/>
                        <a:buChar char="•"/>
                      </a:pPr>
                      <a:r>
                        <a:rPr lang="en-GB" sz="1300" b="0" dirty="0">
                          <a:latin typeface="Lexend Deca" pitchFamily="2" charset="0"/>
                        </a:rPr>
                        <a:t>Castles were important for protecting people because …</a:t>
                      </a:r>
                    </a:p>
                    <a:p>
                      <a:pPr marL="182563" indent="-182563" algn="l">
                        <a:spcAft>
                          <a:spcPts val="600"/>
                        </a:spcAft>
                        <a:buFont typeface="Arial" panose="020B0604020202020204" pitchFamily="34" charset="0"/>
                        <a:buChar char="•"/>
                      </a:pPr>
                      <a:r>
                        <a:rPr lang="en-GB" sz="1300" b="0" dirty="0">
                          <a:latin typeface="Lexend Deca" pitchFamily="2" charset="0"/>
                        </a:rPr>
                        <a:t>The drawbridge in a castle was …</a:t>
                      </a:r>
                    </a:p>
                    <a:p>
                      <a:pPr marL="182563" indent="-182563" algn="l">
                        <a:spcAft>
                          <a:spcPts val="600"/>
                        </a:spcAft>
                        <a:buFont typeface="Arial" panose="020B0604020202020204" pitchFamily="34" charset="0"/>
                        <a:buChar char="•"/>
                      </a:pPr>
                      <a:r>
                        <a:rPr lang="en-GB" sz="1300" b="0" dirty="0">
                          <a:latin typeface="Lexend Deca" pitchFamily="2" charset="0"/>
                        </a:rPr>
                        <a:t>Most castles were positioned very carefully because …</a:t>
                      </a:r>
                    </a:p>
                  </a:txBody>
                  <a:tcPr>
                    <a:lnL w="12700" cap="flat" cmpd="sng" algn="ctr">
                      <a:solidFill>
                        <a:srgbClr val="7030A0"/>
                      </a:solidFill>
                      <a:prstDash val="solid"/>
                      <a:round/>
                      <a:headEnd type="none" w="med" len="med"/>
                      <a:tailEnd type="none" w="med" len="med"/>
                    </a:lnL>
                    <a:lnB w="12700" cap="flat" cmpd="sng" algn="ctr">
                      <a:solidFill>
                        <a:srgbClr val="7030A0"/>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r h="359013">
                <a:tc gridSpan="3">
                  <a:txBody>
                    <a:bodyPr/>
                    <a:lstStyle/>
                    <a:p>
                      <a:pPr marL="0" indent="0" algn="l">
                        <a:buFont typeface="Arial" panose="020B0604020202020204" pitchFamily="34" charset="0"/>
                        <a:buNone/>
                      </a:pPr>
                      <a:r>
                        <a:rPr lang="en-GB" sz="1400" b="1" dirty="0">
                          <a:solidFill>
                            <a:srgbClr val="7030A0"/>
                          </a:solidFill>
                          <a:latin typeface="Lexend Deca" pitchFamily="2" charset="0"/>
                        </a:rPr>
                        <a:t>Disciplinary Knowledge</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963124"/>
                  </a:ext>
                </a:extLst>
              </a:tr>
              <a:tr h="2413336">
                <a:tc gridSpan="3">
                  <a:txBody>
                    <a:bodyPr/>
                    <a:lstStyle/>
                    <a:p>
                      <a:pPr marL="182563" indent="-182563" algn="l">
                        <a:spcAft>
                          <a:spcPts val="400"/>
                        </a:spcAft>
                        <a:buFont typeface="Arial" panose="020B0604020202020204" pitchFamily="34" charset="0"/>
                        <a:buChar char="•"/>
                      </a:pPr>
                      <a:r>
                        <a:rPr lang="en-GB" sz="1300" b="0" dirty="0">
                          <a:latin typeface="Lexend Deca" pitchFamily="2" charset="0"/>
                        </a:rPr>
                        <a:t>The old phones helped us to have iPhones because …</a:t>
                      </a:r>
                    </a:p>
                    <a:p>
                      <a:pPr marL="182563" indent="-182563" algn="l">
                        <a:spcAft>
                          <a:spcPts val="400"/>
                        </a:spcAft>
                        <a:buFont typeface="Arial" panose="020B0604020202020204" pitchFamily="34" charset="0"/>
                        <a:buChar char="•"/>
                      </a:pPr>
                      <a:r>
                        <a:rPr lang="en-GB" sz="1300" b="0" dirty="0">
                          <a:latin typeface="Lexend Deca" pitchFamily="2" charset="0"/>
                        </a:rPr>
                        <a:t>Looking at a timeline helps me to tell when …</a:t>
                      </a:r>
                    </a:p>
                    <a:p>
                      <a:pPr marL="182563" indent="-182563" algn="l">
                        <a:spcAft>
                          <a:spcPts val="400"/>
                        </a:spcAft>
                        <a:buFont typeface="Arial" panose="020B0604020202020204" pitchFamily="34" charset="0"/>
                        <a:buChar char="•"/>
                      </a:pPr>
                      <a:r>
                        <a:rPr lang="en-GB" sz="1300" b="0" dirty="0">
                          <a:latin typeface="Lexend Deca" pitchFamily="2" charset="0"/>
                        </a:rPr>
                        <a:t>I can see that many things that happened in the past impact on our lives today, for example …</a:t>
                      </a:r>
                    </a:p>
                    <a:p>
                      <a:pPr marL="182563" indent="-182563" algn="l">
                        <a:spcAft>
                          <a:spcPts val="400"/>
                        </a:spcAft>
                        <a:buFont typeface="Arial" panose="020B0604020202020204" pitchFamily="34" charset="0"/>
                        <a:buChar char="•"/>
                      </a:pPr>
                      <a:r>
                        <a:rPr lang="en-GB" sz="1300" b="0" dirty="0">
                          <a:latin typeface="Lexend Deca" pitchFamily="2" charset="0"/>
                        </a:rPr>
                        <a:t>Although the televisions we have today are much better than the first ones, we needed the first ones because …</a:t>
                      </a:r>
                    </a:p>
                    <a:p>
                      <a:pPr marL="182563" indent="-182563" algn="l">
                        <a:spcAft>
                          <a:spcPts val="400"/>
                        </a:spcAft>
                        <a:buFont typeface="Arial" panose="020B0604020202020204" pitchFamily="34" charset="0"/>
                        <a:buChar char="•"/>
                      </a:pPr>
                      <a:r>
                        <a:rPr lang="en-GB" sz="1300" b="0" dirty="0">
                          <a:latin typeface="Lexend Deca" pitchFamily="2" charset="0"/>
                        </a:rPr>
                        <a:t>I know that many of my fiction stories are set in the past because …</a:t>
                      </a:r>
                    </a:p>
                    <a:p>
                      <a:pPr marL="182563" indent="-182563" algn="l">
                        <a:spcAft>
                          <a:spcPts val="400"/>
                        </a:spcAft>
                        <a:buFont typeface="Arial" panose="020B0604020202020204" pitchFamily="34" charset="0"/>
                        <a:buChar char="•"/>
                      </a:pPr>
                      <a:r>
                        <a:rPr lang="en-GB" sz="1300" b="0" dirty="0">
                          <a:latin typeface="Lexend Deca" pitchFamily="2" charset="0"/>
                        </a:rPr>
                        <a:t>By comparing old and new objects I can …</a:t>
                      </a:r>
                    </a:p>
                    <a:p>
                      <a:pPr marL="182563" indent="-182563" algn="l">
                        <a:spcAft>
                          <a:spcPts val="300"/>
                        </a:spcAft>
                        <a:buFont typeface="Arial" panose="020B0604020202020204" pitchFamily="34" charset="0"/>
                        <a:buChar char="•"/>
                      </a:pPr>
                      <a:r>
                        <a:rPr lang="en-GB" sz="1300" b="0" dirty="0">
                          <a:latin typeface="Lexend Deca" pitchFamily="2" charset="0"/>
                        </a:rPr>
                        <a:t>I know why it is important to consider if the evidence is correct when thinking of historical events because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822661644"/>
                  </a:ext>
                </a:extLst>
              </a:tr>
            </a:tbl>
          </a:graphicData>
        </a:graphic>
      </p:graphicFrame>
      <p:sp>
        <p:nvSpPr>
          <p:cNvPr id="2" name="Footer Placeholder 1">
            <a:extLst>
              <a:ext uri="{FF2B5EF4-FFF2-40B4-BE49-F238E27FC236}">
                <a16:creationId xmlns:a16="http://schemas.microsoft.com/office/drawing/2014/main" id="{7ADD3EC9-CAC3-79F9-B0BB-EA437F6DFEF8}"/>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schemeClr val="bg1">
                    <a:lumMod val="50000"/>
                  </a:schemeClr>
                </a:solidFill>
                <a:latin typeface="Lexend Deca Light" pitchFamily="2" charset="0"/>
              </a:rPr>
              <a:t>© Focus Education (UK) Ltd</a:t>
            </a:r>
          </a:p>
        </p:txBody>
      </p:sp>
    </p:spTree>
    <p:extLst>
      <p:ext uri="{BB962C8B-B14F-4D97-AF65-F5344CB8AC3E}">
        <p14:creationId xmlns:p14="http://schemas.microsoft.com/office/powerpoint/2010/main" val="6903642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schemeClr>
            </a:gs>
            <a:gs pos="100000">
              <a:schemeClr val="accent4">
                <a:lumMod val="20000"/>
                <a:lumOff val="80000"/>
              </a:schemeClr>
            </a:gs>
          </a:gsLst>
          <a:lin ang="5400000" scaled="1"/>
        </a:gradFill>
        <a:effectLst/>
      </p:bgPr>
    </p:bg>
    <p:spTree>
      <p:nvGrpSpPr>
        <p:cNvPr id="1" name="">
          <a:extLst>
            <a:ext uri="{FF2B5EF4-FFF2-40B4-BE49-F238E27FC236}">
              <a16:creationId xmlns:a16="http://schemas.microsoft.com/office/drawing/2014/main" id="{CD67DADC-B57F-C27B-E979-8307D786D8FA}"/>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193260D7-C4B5-27F0-CE41-F88D88A43681}"/>
              </a:ext>
            </a:extLst>
          </p:cNvPr>
          <p:cNvSpPr/>
          <p:nvPr/>
        </p:nvSpPr>
        <p:spPr>
          <a:xfrm>
            <a:off x="1235413" y="97277"/>
            <a:ext cx="6673175" cy="525293"/>
          </a:xfrm>
          <a:prstGeom prst="roundRect">
            <a:avLst/>
          </a:prstGeom>
          <a:solidFill>
            <a:srgbClr val="7030A0"/>
          </a:solidFill>
          <a:ln>
            <a:solidFill>
              <a:srgbClr val="DBC2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History Sentence Stems – YEAR 2</a:t>
            </a:r>
          </a:p>
        </p:txBody>
      </p:sp>
      <p:sp>
        <p:nvSpPr>
          <p:cNvPr id="2" name="Footer Placeholder 1">
            <a:extLst>
              <a:ext uri="{FF2B5EF4-FFF2-40B4-BE49-F238E27FC236}">
                <a16:creationId xmlns:a16="http://schemas.microsoft.com/office/drawing/2014/main" id="{4B802AFA-0854-B911-F9A4-9C42B2631635}"/>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schemeClr val="bg1">
                    <a:lumMod val="50000"/>
                  </a:schemeClr>
                </a:solidFill>
                <a:latin typeface="Lexend Deca Light" pitchFamily="2" charset="0"/>
              </a:rPr>
              <a:t>© Focus Education (UK) Ltd</a:t>
            </a:r>
          </a:p>
        </p:txBody>
      </p:sp>
      <p:graphicFrame>
        <p:nvGraphicFramePr>
          <p:cNvPr id="3" name="Table 2">
            <a:extLst>
              <a:ext uri="{FF2B5EF4-FFF2-40B4-BE49-F238E27FC236}">
                <a16:creationId xmlns:a16="http://schemas.microsoft.com/office/drawing/2014/main" id="{53909403-8607-603A-CF69-75D71146E2B5}"/>
              </a:ext>
            </a:extLst>
          </p:cNvPr>
          <p:cNvGraphicFramePr>
            <a:graphicFrameLocks noGrp="1"/>
          </p:cNvGraphicFramePr>
          <p:nvPr>
            <p:extLst>
              <p:ext uri="{D42A27DB-BD31-4B8C-83A1-F6EECF244321}">
                <p14:modId xmlns:p14="http://schemas.microsoft.com/office/powerpoint/2010/main" val="1355673370"/>
              </p:ext>
            </p:extLst>
          </p:nvPr>
        </p:nvGraphicFramePr>
        <p:xfrm>
          <a:off x="154020" y="735519"/>
          <a:ext cx="8835960" cy="5878800"/>
        </p:xfrm>
        <a:graphic>
          <a:graphicData uri="http://schemas.openxmlformats.org/drawingml/2006/table">
            <a:tbl>
              <a:tblPr firstRow="1" bandRow="1">
                <a:tableStyleId>{5A111915-BE36-4E01-A7E5-04B1672EAD32}</a:tableStyleId>
              </a:tblPr>
              <a:tblGrid>
                <a:gridCol w="2945320">
                  <a:extLst>
                    <a:ext uri="{9D8B030D-6E8A-4147-A177-3AD203B41FA5}">
                      <a16:colId xmlns:a16="http://schemas.microsoft.com/office/drawing/2014/main" val="281232647"/>
                    </a:ext>
                  </a:extLst>
                </a:gridCol>
                <a:gridCol w="2945320">
                  <a:extLst>
                    <a:ext uri="{9D8B030D-6E8A-4147-A177-3AD203B41FA5}">
                      <a16:colId xmlns:a16="http://schemas.microsoft.com/office/drawing/2014/main" val="1456588186"/>
                    </a:ext>
                  </a:extLst>
                </a:gridCol>
                <a:gridCol w="2945320">
                  <a:extLst>
                    <a:ext uri="{9D8B030D-6E8A-4147-A177-3AD203B41FA5}">
                      <a16:colId xmlns:a16="http://schemas.microsoft.com/office/drawing/2014/main" val="1867983105"/>
                    </a:ext>
                  </a:extLst>
                </a:gridCol>
              </a:tblGrid>
              <a:tr h="754588">
                <a:tc>
                  <a:txBody>
                    <a:bodyPr/>
                    <a:lstStyle/>
                    <a:p>
                      <a:r>
                        <a:rPr lang="en-GB" sz="1400" b="1" dirty="0">
                          <a:solidFill>
                            <a:srgbClr val="7030A0"/>
                          </a:solidFill>
                          <a:latin typeface="Lexend Deca" pitchFamily="2" charset="0"/>
                        </a:rPr>
                        <a:t>Events beyond living memory</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a:txBody>
                    <a:bodyPr/>
                    <a:lstStyle/>
                    <a:p>
                      <a:r>
                        <a:rPr lang="en-GB" sz="1400" b="1" dirty="0">
                          <a:solidFill>
                            <a:srgbClr val="7030A0"/>
                          </a:solidFill>
                          <a:latin typeface="Lexend Deca" pitchFamily="2" charset="0"/>
                        </a:rPr>
                        <a:t>Significant people from the past, including significant monarchs</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a:txBody>
                    <a:bodyPr/>
                    <a:lstStyle/>
                    <a:p>
                      <a:r>
                        <a:rPr lang="en-GB" sz="1400" b="1" dirty="0">
                          <a:solidFill>
                            <a:srgbClr val="7030A0"/>
                          </a:solidFill>
                          <a:latin typeface="Lexend Deca" pitchFamily="2" charset="0"/>
                        </a:rPr>
                        <a:t>Homes in the past and artefacts from the past</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extLst>
                  <a:ext uri="{0D108BD9-81ED-4DB2-BD59-A6C34878D82A}">
                    <a16:rowId xmlns:a16="http://schemas.microsoft.com/office/drawing/2014/main" val="3820633292"/>
                  </a:ext>
                </a:extLst>
              </a:tr>
              <a:tr h="2677741">
                <a:tc>
                  <a:txBody>
                    <a:bodyPr/>
                    <a:lstStyle/>
                    <a:p>
                      <a:pPr marL="182563" indent="-182563">
                        <a:spcAft>
                          <a:spcPts val="600"/>
                        </a:spcAft>
                        <a:buFont typeface="Arial" panose="020B0604020202020204" pitchFamily="34" charset="0"/>
                        <a:buChar char="•"/>
                      </a:pPr>
                      <a:r>
                        <a:rPr lang="en-GB" sz="1200" dirty="0">
                          <a:latin typeface="Lexend Deca" pitchFamily="2" charset="0"/>
                        </a:rPr>
                        <a:t>I know that the Great Fire of London happened a long time ago because …</a:t>
                      </a:r>
                    </a:p>
                    <a:p>
                      <a:pPr marL="182563" indent="-182563">
                        <a:spcAft>
                          <a:spcPts val="600"/>
                        </a:spcAft>
                        <a:buFont typeface="Arial" panose="020B0604020202020204" pitchFamily="34" charset="0"/>
                        <a:buChar char="•"/>
                      </a:pPr>
                      <a:r>
                        <a:rPr lang="en-GB" sz="1200" dirty="0">
                          <a:latin typeface="Lexend Deca" pitchFamily="2" charset="0"/>
                        </a:rPr>
                        <a:t>Since the Great Fire of London, fire fighting equipment has improved …</a:t>
                      </a:r>
                    </a:p>
                    <a:p>
                      <a:pPr marL="182563" indent="-182563">
                        <a:spcAft>
                          <a:spcPts val="600"/>
                        </a:spcAft>
                        <a:buFont typeface="Arial" panose="020B0604020202020204" pitchFamily="34" charset="0"/>
                        <a:buChar char="•"/>
                      </a:pPr>
                      <a:r>
                        <a:rPr lang="en-GB" sz="1200" dirty="0">
                          <a:latin typeface="Lexend Deca" pitchFamily="2" charset="0"/>
                        </a:rPr>
                        <a:t>I know that poor children in Victorian times …</a:t>
                      </a:r>
                    </a:p>
                    <a:p>
                      <a:pPr marL="182563" indent="-182563">
                        <a:spcAft>
                          <a:spcPts val="600"/>
                        </a:spcAft>
                        <a:buFont typeface="Arial" panose="020B0604020202020204" pitchFamily="34" charset="0"/>
                        <a:buChar char="•"/>
                      </a:pPr>
                      <a:r>
                        <a:rPr lang="en-GB" sz="1200" dirty="0">
                          <a:latin typeface="Lexend Deca" pitchFamily="2" charset="0"/>
                        </a:rPr>
                        <a:t>Although many positive things happened during the Victorian era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a:txBody>
                    <a:bodyPr/>
                    <a:lstStyle/>
                    <a:p>
                      <a:pPr marL="182563" indent="-182563">
                        <a:spcAft>
                          <a:spcPts val="600"/>
                        </a:spcAft>
                        <a:buFont typeface="Arial" panose="020B0604020202020204" pitchFamily="34" charset="0"/>
                        <a:buChar char="•"/>
                      </a:pPr>
                      <a:r>
                        <a:rPr lang="en-GB" sz="1200" dirty="0">
                          <a:latin typeface="Lexend Deca" pitchFamily="2" charset="0"/>
                        </a:rPr>
                        <a:t>Significant people were responsible for some the world’s greatest events, for example …</a:t>
                      </a:r>
                    </a:p>
                    <a:p>
                      <a:pPr marL="182563" indent="-182563">
                        <a:spcAft>
                          <a:spcPts val="600"/>
                        </a:spcAft>
                        <a:buFont typeface="Arial" panose="020B0604020202020204" pitchFamily="34" charset="0"/>
                        <a:buChar char="•"/>
                      </a:pPr>
                      <a:r>
                        <a:rPr lang="en-GB" sz="1200" dirty="0">
                          <a:latin typeface="Lexend Deca" pitchFamily="2" charset="0"/>
                        </a:rPr>
                        <a:t>Henry VIII will always be known as the monarch who …</a:t>
                      </a:r>
                    </a:p>
                    <a:p>
                      <a:pPr marL="182563" indent="-182563">
                        <a:spcAft>
                          <a:spcPts val="600"/>
                        </a:spcAft>
                        <a:buFont typeface="Arial" panose="020B0604020202020204" pitchFamily="34" charset="0"/>
                        <a:buChar char="•"/>
                      </a:pPr>
                      <a:r>
                        <a:rPr lang="en-GB" sz="1200" dirty="0">
                          <a:latin typeface="Lexend Deca" pitchFamily="2" charset="0"/>
                        </a:rPr>
                        <a:t>Queen Victoria’s era was hugely significant for Britain because …</a:t>
                      </a:r>
                    </a:p>
                    <a:p>
                      <a:pPr marL="182563" indent="-182563">
                        <a:spcAft>
                          <a:spcPts val="600"/>
                        </a:spcAft>
                        <a:buFont typeface="Arial" panose="020B0604020202020204" pitchFamily="34" charset="0"/>
                        <a:buChar char="•"/>
                      </a:pPr>
                      <a:r>
                        <a:rPr lang="en-GB" sz="1200" dirty="0">
                          <a:latin typeface="Lexend Deca" pitchFamily="2" charset="0"/>
                        </a:rPr>
                        <a:t>We owe a great deal to people like Emily Pankhurst and Nelson Mandela because …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a:txBody>
                    <a:bodyPr/>
                    <a:lstStyle/>
                    <a:p>
                      <a:pPr marL="182563" indent="-182563">
                        <a:spcAft>
                          <a:spcPts val="600"/>
                        </a:spcAft>
                        <a:buFont typeface="Arial" panose="020B0604020202020204" pitchFamily="34" charset="0"/>
                        <a:buChar char="•"/>
                      </a:pPr>
                      <a:r>
                        <a:rPr lang="en-GB" sz="1200" dirty="0">
                          <a:latin typeface="Lexend Deca" pitchFamily="2" charset="0"/>
                        </a:rPr>
                        <a:t>I can tell that this telephone is older than this one because …</a:t>
                      </a:r>
                    </a:p>
                    <a:p>
                      <a:pPr marL="182563" indent="-182563">
                        <a:spcAft>
                          <a:spcPts val="600"/>
                        </a:spcAft>
                        <a:buFont typeface="Arial" panose="020B0604020202020204" pitchFamily="34" charset="0"/>
                        <a:buChar char="•"/>
                      </a:pPr>
                      <a:r>
                        <a:rPr lang="en-GB" sz="1200" dirty="0">
                          <a:latin typeface="Lexend Deca" pitchFamily="2" charset="0"/>
                        </a:rPr>
                        <a:t>Even a long time ago, people still …</a:t>
                      </a:r>
                    </a:p>
                    <a:p>
                      <a:pPr marL="182563" indent="-182563">
                        <a:spcAft>
                          <a:spcPts val="600"/>
                        </a:spcAft>
                        <a:buFont typeface="Arial" panose="020B0604020202020204" pitchFamily="34" charset="0"/>
                        <a:buChar char="•"/>
                      </a:pPr>
                      <a:r>
                        <a:rPr lang="en-GB" sz="1200" dirty="0">
                          <a:latin typeface="Lexend Deca" pitchFamily="2" charset="0"/>
                        </a:rPr>
                        <a:t>I know we didn’t have a supermarket in our town a long time ago because …</a:t>
                      </a:r>
                    </a:p>
                    <a:p>
                      <a:pPr marL="182563" indent="-182563">
                        <a:spcAft>
                          <a:spcPts val="600"/>
                        </a:spcAft>
                        <a:buFont typeface="Arial" panose="020B0604020202020204" pitchFamily="34" charset="0"/>
                        <a:buChar char="•"/>
                      </a:pPr>
                      <a:r>
                        <a:rPr lang="en-GB" sz="1200" dirty="0">
                          <a:latin typeface="Lexend Deca" pitchFamily="2" charset="0"/>
                        </a:rPr>
                        <a:t>I know that the Penny Farthing was an important step to having the bicycles we have today because …</a:t>
                      </a:r>
                    </a:p>
                    <a:p>
                      <a:pPr marL="182563" indent="-182563">
                        <a:spcAft>
                          <a:spcPts val="600"/>
                        </a:spcAft>
                        <a:buFont typeface="Arial" panose="020B0604020202020204" pitchFamily="34" charset="0"/>
                        <a:buChar char="•"/>
                      </a:pPr>
                      <a:r>
                        <a:rPr lang="en-GB" sz="1200" dirty="0">
                          <a:latin typeface="Lexend Deca" pitchFamily="2" charset="0"/>
                        </a:rPr>
                        <a:t>I can explain what a washing dolly was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r h="371353">
                <a:tc gridSpan="3">
                  <a:txBody>
                    <a:bodyPr/>
                    <a:lstStyle/>
                    <a:p>
                      <a:pPr marL="0" indent="0" algn="l">
                        <a:buFont typeface="Arial" panose="020B0604020202020204" pitchFamily="34" charset="0"/>
                        <a:buNone/>
                      </a:pPr>
                      <a:r>
                        <a:rPr lang="en-GB" sz="1400" b="1" dirty="0">
                          <a:solidFill>
                            <a:srgbClr val="7030A0"/>
                          </a:solidFill>
                          <a:latin typeface="Lexend Deca" pitchFamily="2" charset="0"/>
                        </a:rPr>
                        <a:t>Disciplinary Knowledge</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963124"/>
                  </a:ext>
                </a:extLst>
              </a:tr>
              <a:tr h="2075118">
                <a:tc gridSpan="3">
                  <a:txBody>
                    <a:bodyPr/>
                    <a:lstStyle/>
                    <a:p>
                      <a:pPr marL="182563" indent="-182563" algn="l">
                        <a:spcAft>
                          <a:spcPts val="600"/>
                        </a:spcAft>
                        <a:buFont typeface="Arial" panose="020B0604020202020204" pitchFamily="34" charset="0"/>
                        <a:buChar char="•"/>
                      </a:pPr>
                      <a:r>
                        <a:rPr lang="en-GB" sz="1200" b="0" dirty="0">
                          <a:latin typeface="Lexend Deca" pitchFamily="2" charset="0"/>
                        </a:rPr>
                        <a:t>I would rely on this being an important piece of evidence because …</a:t>
                      </a:r>
                    </a:p>
                    <a:p>
                      <a:pPr marL="182563" indent="-182563" algn="l">
                        <a:spcAft>
                          <a:spcPts val="600"/>
                        </a:spcAft>
                        <a:buFont typeface="Arial" panose="020B0604020202020204" pitchFamily="34" charset="0"/>
                        <a:buChar char="•"/>
                      </a:pPr>
                      <a:r>
                        <a:rPr lang="en-GB" sz="1200" b="0" dirty="0">
                          <a:latin typeface="Lexend Deca" pitchFamily="2" charset="0"/>
                        </a:rPr>
                        <a:t>I must be cautious when using this piece of evidence because …</a:t>
                      </a:r>
                    </a:p>
                    <a:p>
                      <a:pPr marL="182563" indent="-182563" algn="l">
                        <a:spcAft>
                          <a:spcPts val="600"/>
                        </a:spcAft>
                        <a:buFont typeface="Arial" panose="020B0604020202020204" pitchFamily="34" charset="0"/>
                        <a:buChar char="•"/>
                      </a:pPr>
                      <a:r>
                        <a:rPr lang="en-GB" sz="1200" b="0" dirty="0">
                          <a:latin typeface="Lexend Deca" pitchFamily="2" charset="0"/>
                        </a:rPr>
                        <a:t>I can explain some similarities about times gone by and now, for example …</a:t>
                      </a:r>
                    </a:p>
                    <a:p>
                      <a:pPr marL="182563" indent="-182563" algn="l">
                        <a:spcAft>
                          <a:spcPts val="600"/>
                        </a:spcAft>
                        <a:buFont typeface="Arial" panose="020B0604020202020204" pitchFamily="34" charset="0"/>
                        <a:buChar char="•"/>
                      </a:pPr>
                      <a:r>
                        <a:rPr lang="en-GB" sz="1200" b="0" dirty="0">
                          <a:latin typeface="Lexend Deca" pitchFamily="2" charset="0"/>
                        </a:rPr>
                        <a:t>Although Samuel Pepys helped us to retell what happened during the Great Fire of London, we must consider other evidence at the same time because …</a:t>
                      </a:r>
                    </a:p>
                    <a:p>
                      <a:pPr marL="182563" indent="-182563" algn="l">
                        <a:spcAft>
                          <a:spcPts val="600"/>
                        </a:spcAft>
                        <a:buFont typeface="Arial" panose="020B0604020202020204" pitchFamily="34" charset="0"/>
                        <a:buChar char="•"/>
                      </a:pPr>
                      <a:r>
                        <a:rPr lang="en-GB" sz="1200" b="0" dirty="0">
                          <a:latin typeface="Lexend Deca" pitchFamily="2" charset="0"/>
                        </a:rPr>
                        <a:t>I appreciate that many of the modern gadgets we have today rely on inventions made a long time ago …</a:t>
                      </a:r>
                    </a:p>
                    <a:p>
                      <a:pPr marL="182563" indent="-182563" algn="l">
                        <a:spcAft>
                          <a:spcPts val="600"/>
                        </a:spcAft>
                        <a:buFont typeface="Arial" panose="020B0604020202020204" pitchFamily="34" charset="0"/>
                        <a:buChar char="•"/>
                      </a:pPr>
                      <a:r>
                        <a:rPr lang="en-GB" sz="1200" b="0" dirty="0">
                          <a:latin typeface="Lexend Deca" pitchFamily="2" charset="0"/>
                        </a:rPr>
                        <a:t>I know that much of what we understand about our past is influenced by …</a:t>
                      </a:r>
                    </a:p>
                    <a:p>
                      <a:pPr marL="182563" indent="-182563" algn="l">
                        <a:spcAft>
                          <a:spcPts val="600"/>
                        </a:spcAft>
                        <a:buFont typeface="Arial" panose="020B0604020202020204" pitchFamily="34" charset="0"/>
                        <a:buChar char="•"/>
                      </a:pPr>
                      <a:r>
                        <a:rPr lang="en-GB" sz="1200" b="0" dirty="0">
                          <a:latin typeface="Lexend Deca" pitchFamily="2" charset="0"/>
                        </a:rPr>
                        <a:t>By setting events out on a timeline we can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822661644"/>
                  </a:ext>
                </a:extLst>
              </a:tr>
            </a:tbl>
          </a:graphicData>
        </a:graphic>
      </p:graphicFrame>
    </p:spTree>
    <p:extLst>
      <p:ext uri="{BB962C8B-B14F-4D97-AF65-F5344CB8AC3E}">
        <p14:creationId xmlns:p14="http://schemas.microsoft.com/office/powerpoint/2010/main" val="191189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schemeClr>
            </a:gs>
            <a:gs pos="100000">
              <a:schemeClr val="accent4">
                <a:lumMod val="20000"/>
                <a:lumOff val="80000"/>
              </a:schemeClr>
            </a:gs>
          </a:gsLst>
          <a:lin ang="5400000" scaled="1"/>
        </a:gradFill>
        <a:effectLst/>
      </p:bgPr>
    </p:bg>
    <p:spTree>
      <p:nvGrpSpPr>
        <p:cNvPr id="1" name="">
          <a:extLst>
            <a:ext uri="{FF2B5EF4-FFF2-40B4-BE49-F238E27FC236}">
              <a16:creationId xmlns:a16="http://schemas.microsoft.com/office/drawing/2014/main" id="{AB89915B-3FE2-B896-D8AD-39AA1A720183}"/>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87F45A7-03A8-9E00-8571-8497B813E928}"/>
              </a:ext>
            </a:extLst>
          </p:cNvPr>
          <p:cNvSpPr/>
          <p:nvPr/>
        </p:nvSpPr>
        <p:spPr>
          <a:xfrm>
            <a:off x="1235413" y="97277"/>
            <a:ext cx="6673175" cy="525293"/>
          </a:xfrm>
          <a:prstGeom prst="roundRect">
            <a:avLst/>
          </a:prstGeom>
          <a:solidFill>
            <a:srgbClr val="7030A0"/>
          </a:solidFill>
          <a:ln>
            <a:solidFill>
              <a:srgbClr val="DBC2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History Sentence Stems – YEAR 3</a:t>
            </a:r>
          </a:p>
        </p:txBody>
      </p:sp>
      <p:sp>
        <p:nvSpPr>
          <p:cNvPr id="2" name="Footer Placeholder 1">
            <a:extLst>
              <a:ext uri="{FF2B5EF4-FFF2-40B4-BE49-F238E27FC236}">
                <a16:creationId xmlns:a16="http://schemas.microsoft.com/office/drawing/2014/main" id="{0CE56235-5B03-60BD-1426-CC0B088745E9}"/>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schemeClr val="bg1">
                    <a:lumMod val="50000"/>
                  </a:schemeClr>
                </a:solidFill>
                <a:latin typeface="Lexend Deca Light" pitchFamily="2" charset="0"/>
              </a:rPr>
              <a:t>© Focus Education (UK) Ltd</a:t>
            </a:r>
          </a:p>
        </p:txBody>
      </p:sp>
      <p:graphicFrame>
        <p:nvGraphicFramePr>
          <p:cNvPr id="4" name="Table 3">
            <a:extLst>
              <a:ext uri="{FF2B5EF4-FFF2-40B4-BE49-F238E27FC236}">
                <a16:creationId xmlns:a16="http://schemas.microsoft.com/office/drawing/2014/main" id="{3294F246-CBE6-0E05-6ED8-4D3A72D71339}"/>
              </a:ext>
            </a:extLst>
          </p:cNvPr>
          <p:cNvGraphicFramePr>
            <a:graphicFrameLocks noGrp="1"/>
          </p:cNvGraphicFramePr>
          <p:nvPr>
            <p:extLst>
              <p:ext uri="{D42A27DB-BD31-4B8C-83A1-F6EECF244321}">
                <p14:modId xmlns:p14="http://schemas.microsoft.com/office/powerpoint/2010/main" val="4194318408"/>
              </p:ext>
            </p:extLst>
          </p:nvPr>
        </p:nvGraphicFramePr>
        <p:xfrm>
          <a:off x="154020" y="735519"/>
          <a:ext cx="8835960" cy="5878799"/>
        </p:xfrm>
        <a:graphic>
          <a:graphicData uri="http://schemas.openxmlformats.org/drawingml/2006/table">
            <a:tbl>
              <a:tblPr firstRow="1" bandRow="1">
                <a:tableStyleId>{5A111915-BE36-4E01-A7E5-04B1672EAD32}</a:tableStyleId>
              </a:tblPr>
              <a:tblGrid>
                <a:gridCol w="2945320">
                  <a:extLst>
                    <a:ext uri="{9D8B030D-6E8A-4147-A177-3AD203B41FA5}">
                      <a16:colId xmlns:a16="http://schemas.microsoft.com/office/drawing/2014/main" val="281232647"/>
                    </a:ext>
                  </a:extLst>
                </a:gridCol>
                <a:gridCol w="2945320">
                  <a:extLst>
                    <a:ext uri="{9D8B030D-6E8A-4147-A177-3AD203B41FA5}">
                      <a16:colId xmlns:a16="http://schemas.microsoft.com/office/drawing/2014/main" val="1456588186"/>
                    </a:ext>
                  </a:extLst>
                </a:gridCol>
                <a:gridCol w="2945320">
                  <a:extLst>
                    <a:ext uri="{9D8B030D-6E8A-4147-A177-3AD203B41FA5}">
                      <a16:colId xmlns:a16="http://schemas.microsoft.com/office/drawing/2014/main" val="1867983105"/>
                    </a:ext>
                  </a:extLst>
                </a:gridCol>
              </a:tblGrid>
              <a:tr h="368115">
                <a:tc>
                  <a:txBody>
                    <a:bodyPr/>
                    <a:lstStyle/>
                    <a:p>
                      <a:r>
                        <a:rPr lang="en-GB" sz="1400" b="1" dirty="0">
                          <a:solidFill>
                            <a:srgbClr val="7030A0"/>
                          </a:solidFill>
                          <a:latin typeface="Lexend Deca" pitchFamily="2" charset="0"/>
                        </a:rPr>
                        <a:t>The Stone Age Period</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a:txBody>
                    <a:bodyPr/>
                    <a:lstStyle/>
                    <a:p>
                      <a:r>
                        <a:rPr lang="en-GB" sz="1400" b="1" dirty="0">
                          <a:solidFill>
                            <a:srgbClr val="7030A0"/>
                          </a:solidFill>
                          <a:latin typeface="Lexend Deca" pitchFamily="2" charset="0"/>
                        </a:rPr>
                        <a:t>Ancient Civilisations</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a:txBody>
                    <a:bodyPr/>
                    <a:lstStyle/>
                    <a:p>
                      <a:r>
                        <a:rPr lang="en-GB" sz="1400" b="1" dirty="0">
                          <a:solidFill>
                            <a:srgbClr val="7030A0"/>
                          </a:solidFill>
                          <a:latin typeface="Lexend Deca" pitchFamily="2" charset="0"/>
                        </a:rPr>
                        <a:t>Local History</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extLst>
                  <a:ext uri="{0D108BD9-81ED-4DB2-BD59-A6C34878D82A}">
                    <a16:rowId xmlns:a16="http://schemas.microsoft.com/office/drawing/2014/main" val="3820633292"/>
                  </a:ext>
                </a:extLst>
              </a:tr>
              <a:tr h="2820621">
                <a:tc>
                  <a:txBody>
                    <a:bodyPr/>
                    <a:lstStyle/>
                    <a:p>
                      <a:pPr marL="182563" indent="-182563">
                        <a:spcAft>
                          <a:spcPts val="600"/>
                        </a:spcAft>
                        <a:buFont typeface="Arial" panose="020B0604020202020204" pitchFamily="34" charset="0"/>
                        <a:buChar char="•"/>
                      </a:pPr>
                      <a:r>
                        <a:rPr lang="en-GB" sz="1000" dirty="0">
                          <a:latin typeface="Lexend Deca" pitchFamily="2" charset="0"/>
                        </a:rPr>
                        <a:t>Cave paintings in the south of France and the north of Spain help us understand about Stone Age life because …</a:t>
                      </a:r>
                    </a:p>
                    <a:p>
                      <a:pPr marL="182563" indent="-182563">
                        <a:spcAft>
                          <a:spcPts val="600"/>
                        </a:spcAft>
                        <a:buFont typeface="Arial" panose="020B0604020202020204" pitchFamily="34" charset="0"/>
                        <a:buChar char="•"/>
                      </a:pPr>
                      <a:r>
                        <a:rPr lang="en-GB" sz="1000" dirty="0">
                          <a:latin typeface="Lexend Deca" pitchFamily="2" charset="0"/>
                        </a:rPr>
                        <a:t>Skara Brae helps us understand so much about the way of life of Stone Age settlers because …</a:t>
                      </a:r>
                    </a:p>
                    <a:p>
                      <a:pPr marL="182563" indent="-182563">
                        <a:spcAft>
                          <a:spcPts val="600"/>
                        </a:spcAft>
                        <a:buFont typeface="Arial" panose="020B0604020202020204" pitchFamily="34" charset="0"/>
                        <a:buChar char="•"/>
                      </a:pPr>
                      <a:r>
                        <a:rPr lang="en-GB" sz="1000" dirty="0">
                          <a:latin typeface="Lexend Deca" pitchFamily="2" charset="0"/>
                        </a:rPr>
                        <a:t>I know that the invention of the wheel made life much easier for Iron Age people because …</a:t>
                      </a:r>
                    </a:p>
                    <a:p>
                      <a:pPr marL="182563" indent="-182563">
                        <a:spcAft>
                          <a:spcPts val="600"/>
                        </a:spcAft>
                        <a:buFont typeface="Arial" panose="020B0604020202020204" pitchFamily="34" charset="0"/>
                        <a:buChar char="•"/>
                      </a:pPr>
                      <a:r>
                        <a:rPr lang="en-GB" sz="1000" dirty="0">
                          <a:latin typeface="Lexend Deca" pitchFamily="2" charset="0"/>
                        </a:rPr>
                        <a:t>The discovery of iron ore made life easier for Iron Age people because …</a:t>
                      </a:r>
                    </a:p>
                    <a:p>
                      <a:pPr marL="182563" indent="-182563">
                        <a:spcAft>
                          <a:spcPts val="600"/>
                        </a:spcAft>
                        <a:buFont typeface="Arial" panose="020B0604020202020204" pitchFamily="34" charset="0"/>
                        <a:buChar char="•"/>
                      </a:pPr>
                      <a:r>
                        <a:rPr lang="en-GB" sz="1000" dirty="0">
                          <a:latin typeface="Lexend Deca" pitchFamily="2" charset="0"/>
                        </a:rPr>
                        <a:t>When people began to live in small communities, such as Iron Age hill forts, it was important because it led to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a:txBody>
                    <a:bodyPr/>
                    <a:lstStyle/>
                    <a:p>
                      <a:pPr marL="182563" indent="-182563">
                        <a:spcAft>
                          <a:spcPts val="600"/>
                        </a:spcAft>
                        <a:buFont typeface="Arial" panose="020B0604020202020204" pitchFamily="34" charset="0"/>
                        <a:buChar char="•"/>
                      </a:pPr>
                      <a:r>
                        <a:rPr lang="en-GB" sz="1000" dirty="0">
                          <a:latin typeface="Lexend Deca" pitchFamily="2" charset="0"/>
                        </a:rPr>
                        <a:t>There is little doubt that many civilisations around 3000 years ago were more advanced than we were in Britain, for example …</a:t>
                      </a:r>
                    </a:p>
                    <a:p>
                      <a:pPr marL="182563" indent="-182563">
                        <a:spcAft>
                          <a:spcPts val="600"/>
                        </a:spcAft>
                        <a:buFont typeface="Arial" panose="020B0604020202020204" pitchFamily="34" charset="0"/>
                        <a:buChar char="•"/>
                      </a:pPr>
                      <a:r>
                        <a:rPr lang="en-GB" sz="1000" dirty="0">
                          <a:latin typeface="Lexend Deca" pitchFamily="2" charset="0"/>
                        </a:rPr>
                        <a:t>Many ancient civilisations were heavily influenced by their gods, for example ...</a:t>
                      </a:r>
                    </a:p>
                    <a:p>
                      <a:pPr marL="182563" indent="-182563">
                        <a:spcAft>
                          <a:spcPts val="600"/>
                        </a:spcAft>
                        <a:buFont typeface="Arial" panose="020B0604020202020204" pitchFamily="34" charset="0"/>
                        <a:buChar char="•"/>
                      </a:pPr>
                      <a:r>
                        <a:rPr lang="en-GB" sz="1000" dirty="0">
                          <a:latin typeface="Lexend Deca" pitchFamily="2" charset="0"/>
                        </a:rPr>
                        <a:t>The pharaohs were very powerful in Ancient Egypt and …</a:t>
                      </a:r>
                    </a:p>
                    <a:p>
                      <a:pPr marL="182563" indent="-182563">
                        <a:spcAft>
                          <a:spcPts val="600"/>
                        </a:spcAft>
                        <a:buFont typeface="Arial" panose="020B0604020202020204" pitchFamily="34" charset="0"/>
                        <a:buChar char="•"/>
                      </a:pPr>
                      <a:r>
                        <a:rPr lang="en-GB" sz="1000" dirty="0">
                          <a:latin typeface="Lexend Deca" pitchFamily="2" charset="0"/>
                        </a:rPr>
                        <a:t>It is believed that the pyramids were …</a:t>
                      </a:r>
                    </a:p>
                    <a:p>
                      <a:pPr marL="182563" indent="-182563">
                        <a:spcAft>
                          <a:spcPts val="600"/>
                        </a:spcAft>
                        <a:buFont typeface="Arial" panose="020B0604020202020204" pitchFamily="34" charset="0"/>
                        <a:buChar char="•"/>
                      </a:pPr>
                      <a:r>
                        <a:rPr lang="en-GB" sz="1000" dirty="0">
                          <a:latin typeface="Lexend Deca" pitchFamily="2" charset="0"/>
                        </a:rPr>
                        <a:t>The tomb of Tutankhamen helps us understand more about the Ancient Egyptians because …</a:t>
                      </a:r>
                    </a:p>
                    <a:p>
                      <a:pPr marL="182563" indent="-182563">
                        <a:spcAft>
                          <a:spcPts val="600"/>
                        </a:spcAft>
                        <a:buFont typeface="Arial" panose="020B0604020202020204" pitchFamily="34" charset="0"/>
                        <a:buChar char="•"/>
                      </a:pPr>
                      <a:r>
                        <a:rPr lang="en-GB" sz="1000" dirty="0">
                          <a:latin typeface="Lexend Deca" pitchFamily="2" charset="0"/>
                        </a:rPr>
                        <a:t>Archaeologists play a big part in helping us understand more about ancient civilisations because …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a:txBody>
                    <a:bodyPr/>
                    <a:lstStyle/>
                    <a:p>
                      <a:pPr marL="182563" indent="-182563">
                        <a:spcAft>
                          <a:spcPts val="600"/>
                        </a:spcAft>
                        <a:buFont typeface="Arial" panose="020B0604020202020204" pitchFamily="34" charset="0"/>
                        <a:buChar char="•"/>
                      </a:pPr>
                      <a:r>
                        <a:rPr lang="en-GB" sz="1000" dirty="0">
                          <a:latin typeface="Lexend Deca" pitchFamily="2" charset="0"/>
                        </a:rPr>
                        <a:t>The reason why ____ exits and people came to live here is …</a:t>
                      </a:r>
                    </a:p>
                    <a:p>
                      <a:pPr marL="182563" indent="-182563">
                        <a:spcAft>
                          <a:spcPts val="600"/>
                        </a:spcAft>
                        <a:buFont typeface="Arial" panose="020B0604020202020204" pitchFamily="34" charset="0"/>
                        <a:buChar char="•"/>
                      </a:pPr>
                      <a:r>
                        <a:rPr lang="en-GB" sz="1000" dirty="0">
                          <a:latin typeface="Lexend Deca" pitchFamily="2" charset="0"/>
                        </a:rPr>
                        <a:t>One of the most famous people in our locality is _____ and s/he …</a:t>
                      </a:r>
                    </a:p>
                    <a:p>
                      <a:pPr marL="182563" indent="-182563">
                        <a:spcAft>
                          <a:spcPts val="600"/>
                        </a:spcAft>
                        <a:buFont typeface="Arial" panose="020B0604020202020204" pitchFamily="34" charset="0"/>
                        <a:buChar char="•"/>
                      </a:pPr>
                      <a:r>
                        <a:rPr lang="en-GB" sz="1000" dirty="0">
                          <a:latin typeface="Lexend Deca" pitchFamily="2" charset="0"/>
                        </a:rPr>
                        <a:t>There are several people who have lived in our locality that we owe much to, for example …</a:t>
                      </a:r>
                    </a:p>
                    <a:p>
                      <a:pPr marL="182563" indent="-182563">
                        <a:spcAft>
                          <a:spcPts val="600"/>
                        </a:spcAft>
                        <a:buFont typeface="Arial" panose="020B0604020202020204" pitchFamily="34" charset="0"/>
                        <a:buChar char="•"/>
                      </a:pPr>
                      <a:r>
                        <a:rPr lang="en-GB" sz="1000" dirty="0">
                          <a:latin typeface="Lexend Deca" pitchFamily="2" charset="0"/>
                        </a:rPr>
                        <a:t>We should feel proud of our heritage and tradition because …</a:t>
                      </a:r>
                    </a:p>
                    <a:p>
                      <a:pPr marL="182563" indent="-182563">
                        <a:spcAft>
                          <a:spcPts val="600"/>
                        </a:spcAft>
                        <a:buFont typeface="Arial" panose="020B0604020202020204" pitchFamily="34" charset="0"/>
                        <a:buChar char="•"/>
                      </a:pPr>
                      <a:r>
                        <a:rPr lang="en-GB" sz="1000" dirty="0">
                          <a:latin typeface="Lexend Deca" pitchFamily="2" charset="0"/>
                        </a:rPr>
                        <a:t>Significant events have affected our town/ city through the ages , for example …</a:t>
                      </a:r>
                    </a:p>
                    <a:p>
                      <a:pPr marL="285750" indent="-285750">
                        <a:spcAft>
                          <a:spcPts val="600"/>
                        </a:spcAft>
                        <a:buFont typeface="Arial" panose="020B0604020202020204" pitchFamily="34" charset="0"/>
                        <a:buChar char="•"/>
                      </a:pPr>
                      <a:endParaRPr lang="en-GB" sz="1000" dirty="0">
                        <a:latin typeface="Lexend Deca" pitchFamily="2" charset="0"/>
                      </a:endParaRPr>
                    </a:p>
                    <a:p>
                      <a:pPr marL="285750" indent="-285750">
                        <a:spcAft>
                          <a:spcPts val="600"/>
                        </a:spcAft>
                        <a:buFont typeface="Arial" panose="020B0604020202020204" pitchFamily="34" charset="0"/>
                        <a:buChar char="•"/>
                      </a:pPr>
                      <a:endParaRPr lang="en-GB" sz="1000" dirty="0">
                        <a:latin typeface="Lexend Deca" pitchFamily="2" charset="0"/>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r h="368115">
                <a:tc gridSpan="3">
                  <a:txBody>
                    <a:bodyPr/>
                    <a:lstStyle/>
                    <a:p>
                      <a:pPr marL="0" indent="0" algn="l">
                        <a:buFont typeface="Arial" panose="020B0604020202020204" pitchFamily="34" charset="0"/>
                        <a:buNone/>
                      </a:pPr>
                      <a:r>
                        <a:rPr lang="en-GB" sz="1400" b="1" dirty="0">
                          <a:solidFill>
                            <a:srgbClr val="7030A0"/>
                          </a:solidFill>
                          <a:latin typeface="Lexend Deca" pitchFamily="2" charset="0"/>
                        </a:rPr>
                        <a:t>Disciplinary Knowledge</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963124"/>
                  </a:ext>
                </a:extLst>
              </a:tr>
              <a:tr h="2321948">
                <a:tc gridSpan="3">
                  <a:txBody>
                    <a:bodyPr/>
                    <a:lstStyle/>
                    <a:p>
                      <a:pPr marL="182563" indent="-182563" algn="l">
                        <a:spcAft>
                          <a:spcPts val="600"/>
                        </a:spcAft>
                        <a:buFont typeface="Arial" panose="020B0604020202020204" pitchFamily="34" charset="0"/>
                        <a:buChar char="•"/>
                      </a:pPr>
                      <a:r>
                        <a:rPr lang="en-GB" sz="1200" dirty="0">
                          <a:latin typeface="Lexend Deca" pitchFamily="2" charset="0"/>
                        </a:rPr>
                        <a:t>If we look at this timeline, we can see the period known as the …</a:t>
                      </a:r>
                    </a:p>
                    <a:p>
                      <a:pPr marL="182563" indent="-182563" algn="l">
                        <a:spcAft>
                          <a:spcPts val="600"/>
                        </a:spcAft>
                        <a:buFont typeface="Arial" panose="020B0604020202020204" pitchFamily="34" charset="0"/>
                        <a:buChar char="•"/>
                      </a:pPr>
                      <a:r>
                        <a:rPr lang="en-GB" sz="1200" dirty="0">
                          <a:latin typeface="Lexend Deca" pitchFamily="2" charset="0"/>
                        </a:rPr>
                        <a:t>On this timeline, we can identify the centuries because …</a:t>
                      </a:r>
                    </a:p>
                    <a:p>
                      <a:pPr marL="182563" indent="-182563" algn="l">
                        <a:spcAft>
                          <a:spcPts val="600"/>
                        </a:spcAft>
                        <a:buFont typeface="Arial" panose="020B0604020202020204" pitchFamily="34" charset="0"/>
                        <a:buChar char="•"/>
                      </a:pPr>
                      <a:r>
                        <a:rPr lang="en-GB" sz="1200" dirty="0">
                          <a:latin typeface="Lexend Deca" pitchFamily="2" charset="0"/>
                        </a:rPr>
                        <a:t>The period before the birth of Christ is symbolised by …</a:t>
                      </a:r>
                    </a:p>
                    <a:p>
                      <a:pPr marL="182563" indent="-182563" algn="l">
                        <a:spcAft>
                          <a:spcPts val="600"/>
                        </a:spcAft>
                        <a:buFont typeface="Arial" panose="020B0604020202020204" pitchFamily="34" charset="0"/>
                        <a:buChar char="•"/>
                      </a:pPr>
                      <a:r>
                        <a:rPr lang="en-GB" sz="1200" dirty="0">
                          <a:latin typeface="Lexend Deca" pitchFamily="2" charset="0"/>
                        </a:rPr>
                        <a:t>This timeline shows what was happening in Britain when the ancient civilisations were at their most powerful, for example …</a:t>
                      </a:r>
                    </a:p>
                    <a:p>
                      <a:pPr marL="182563" indent="-182563" algn="l">
                        <a:spcAft>
                          <a:spcPts val="600"/>
                        </a:spcAft>
                        <a:buFont typeface="Arial" panose="020B0604020202020204" pitchFamily="34" charset="0"/>
                        <a:buChar char="•"/>
                      </a:pPr>
                      <a:r>
                        <a:rPr lang="en-GB" sz="1200" dirty="0">
                          <a:latin typeface="Lexend Deca" pitchFamily="2" charset="0"/>
                        </a:rPr>
                        <a:t>When we consider history, we must ensure we have all the facts to draw conclusions, otherwise …</a:t>
                      </a:r>
                    </a:p>
                    <a:p>
                      <a:pPr marL="182563" indent="-182563" algn="l">
                        <a:spcAft>
                          <a:spcPts val="600"/>
                        </a:spcAft>
                        <a:buFont typeface="Arial" panose="020B0604020202020204" pitchFamily="34" charset="0"/>
                        <a:buChar char="•"/>
                      </a:pPr>
                      <a:r>
                        <a:rPr lang="en-GB" sz="1200" dirty="0">
                          <a:latin typeface="Lexend Deca" pitchFamily="2" charset="0"/>
                        </a:rPr>
                        <a:t>I know that much of what we accept as historical fact is based on limited information, for example …</a:t>
                      </a:r>
                    </a:p>
                    <a:p>
                      <a:pPr marL="182563" indent="-182563" algn="l">
                        <a:spcAft>
                          <a:spcPts val="600"/>
                        </a:spcAft>
                        <a:buFont typeface="Arial" panose="020B0604020202020204" pitchFamily="34" charset="0"/>
                        <a:buChar char="•"/>
                      </a:pPr>
                      <a:r>
                        <a:rPr lang="en-GB" sz="1200" dirty="0">
                          <a:latin typeface="Lexend Deca" pitchFamily="2" charset="0"/>
                        </a:rPr>
                        <a:t>I know certain people acted as they did because … </a:t>
                      </a:r>
                    </a:p>
                    <a:p>
                      <a:pPr marL="182563" indent="-182563" algn="l">
                        <a:spcAft>
                          <a:spcPts val="600"/>
                        </a:spcAft>
                        <a:buFont typeface="Arial" panose="020B0604020202020204" pitchFamily="34" charset="0"/>
                        <a:buChar char="•"/>
                      </a:pPr>
                      <a:r>
                        <a:rPr lang="en-GB" sz="1200" dirty="0">
                          <a:latin typeface="Lexend Deca" pitchFamily="2" charset="0"/>
                        </a:rPr>
                        <a:t>Findings like flint arrow heads help us build a picture of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822661644"/>
                  </a:ext>
                </a:extLst>
              </a:tr>
            </a:tbl>
          </a:graphicData>
        </a:graphic>
      </p:graphicFrame>
    </p:spTree>
    <p:extLst>
      <p:ext uri="{BB962C8B-B14F-4D97-AF65-F5344CB8AC3E}">
        <p14:creationId xmlns:p14="http://schemas.microsoft.com/office/powerpoint/2010/main" val="2394190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schemeClr>
            </a:gs>
            <a:gs pos="100000">
              <a:schemeClr val="accent4">
                <a:lumMod val="20000"/>
                <a:lumOff val="80000"/>
              </a:schemeClr>
            </a:gs>
          </a:gsLst>
          <a:lin ang="5400000" scaled="1"/>
        </a:gradFill>
        <a:effectLst/>
      </p:bgPr>
    </p:bg>
    <p:spTree>
      <p:nvGrpSpPr>
        <p:cNvPr id="1" name="">
          <a:extLst>
            <a:ext uri="{FF2B5EF4-FFF2-40B4-BE49-F238E27FC236}">
              <a16:creationId xmlns:a16="http://schemas.microsoft.com/office/drawing/2014/main" id="{B6DC163C-E330-4F46-31D9-684808EB5BA0}"/>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18CAE8F0-2B76-2657-F737-A0421D26816A}"/>
              </a:ext>
            </a:extLst>
          </p:cNvPr>
          <p:cNvSpPr/>
          <p:nvPr/>
        </p:nvSpPr>
        <p:spPr>
          <a:xfrm>
            <a:off x="1235413" y="97277"/>
            <a:ext cx="6673175" cy="525293"/>
          </a:xfrm>
          <a:prstGeom prst="roundRect">
            <a:avLst/>
          </a:prstGeom>
          <a:solidFill>
            <a:srgbClr val="7030A0"/>
          </a:solidFill>
          <a:ln>
            <a:solidFill>
              <a:srgbClr val="DBC2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History Sentence Stems – YEAR 4</a:t>
            </a:r>
          </a:p>
        </p:txBody>
      </p:sp>
      <p:sp>
        <p:nvSpPr>
          <p:cNvPr id="2" name="Footer Placeholder 1">
            <a:extLst>
              <a:ext uri="{FF2B5EF4-FFF2-40B4-BE49-F238E27FC236}">
                <a16:creationId xmlns:a16="http://schemas.microsoft.com/office/drawing/2014/main" id="{55E31A21-CD7E-26E5-D11A-F1770BD0230E}"/>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schemeClr val="bg1">
                    <a:lumMod val="50000"/>
                  </a:schemeClr>
                </a:solidFill>
                <a:latin typeface="Lexend Deca Light" pitchFamily="2" charset="0"/>
              </a:rPr>
              <a:t>© Focus Education (UK) Ltd</a:t>
            </a:r>
          </a:p>
        </p:txBody>
      </p:sp>
      <p:graphicFrame>
        <p:nvGraphicFramePr>
          <p:cNvPr id="3" name="Table 2">
            <a:extLst>
              <a:ext uri="{FF2B5EF4-FFF2-40B4-BE49-F238E27FC236}">
                <a16:creationId xmlns:a16="http://schemas.microsoft.com/office/drawing/2014/main" id="{DAF3D213-250C-6243-2F17-89B4419A7CC6}"/>
              </a:ext>
            </a:extLst>
          </p:cNvPr>
          <p:cNvGraphicFramePr>
            <a:graphicFrameLocks noGrp="1"/>
          </p:cNvGraphicFramePr>
          <p:nvPr>
            <p:extLst>
              <p:ext uri="{D42A27DB-BD31-4B8C-83A1-F6EECF244321}">
                <p14:modId xmlns:p14="http://schemas.microsoft.com/office/powerpoint/2010/main" val="492153386"/>
              </p:ext>
            </p:extLst>
          </p:nvPr>
        </p:nvGraphicFramePr>
        <p:xfrm>
          <a:off x="154020" y="735519"/>
          <a:ext cx="8835960" cy="5876880"/>
        </p:xfrm>
        <a:graphic>
          <a:graphicData uri="http://schemas.openxmlformats.org/drawingml/2006/table">
            <a:tbl>
              <a:tblPr firstRow="1" bandRow="1">
                <a:tableStyleId>{5A111915-BE36-4E01-A7E5-04B1672EAD32}</a:tableStyleId>
              </a:tblPr>
              <a:tblGrid>
                <a:gridCol w="2945320">
                  <a:extLst>
                    <a:ext uri="{9D8B030D-6E8A-4147-A177-3AD203B41FA5}">
                      <a16:colId xmlns:a16="http://schemas.microsoft.com/office/drawing/2014/main" val="281232647"/>
                    </a:ext>
                  </a:extLst>
                </a:gridCol>
                <a:gridCol w="2945320">
                  <a:extLst>
                    <a:ext uri="{9D8B030D-6E8A-4147-A177-3AD203B41FA5}">
                      <a16:colId xmlns:a16="http://schemas.microsoft.com/office/drawing/2014/main" val="1456588186"/>
                    </a:ext>
                  </a:extLst>
                </a:gridCol>
                <a:gridCol w="2945320">
                  <a:extLst>
                    <a:ext uri="{9D8B030D-6E8A-4147-A177-3AD203B41FA5}">
                      <a16:colId xmlns:a16="http://schemas.microsoft.com/office/drawing/2014/main" val="1867983105"/>
                    </a:ext>
                  </a:extLst>
                </a:gridCol>
              </a:tblGrid>
              <a:tr h="449316">
                <a:tc>
                  <a:txBody>
                    <a:bodyPr/>
                    <a:lstStyle/>
                    <a:p>
                      <a:r>
                        <a:rPr lang="en-GB" sz="1400" b="1" dirty="0">
                          <a:solidFill>
                            <a:srgbClr val="7030A0"/>
                          </a:solidFill>
                          <a:latin typeface="Lexend Deca" pitchFamily="2" charset="0"/>
                        </a:rPr>
                        <a:t>Romans</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a:txBody>
                    <a:bodyPr/>
                    <a:lstStyle/>
                    <a:p>
                      <a:r>
                        <a:rPr lang="en-GB" sz="1400" b="1" dirty="0">
                          <a:solidFill>
                            <a:srgbClr val="7030A0"/>
                          </a:solidFill>
                          <a:latin typeface="Lexend Deca" pitchFamily="2" charset="0"/>
                        </a:rPr>
                        <a:t>Ancient Greeks</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a:txBody>
                    <a:bodyPr/>
                    <a:lstStyle/>
                    <a:p>
                      <a:r>
                        <a:rPr lang="en-GB" sz="1400" b="1" dirty="0">
                          <a:solidFill>
                            <a:srgbClr val="7030A0"/>
                          </a:solidFill>
                          <a:latin typeface="Lexend Deca" pitchFamily="2" charset="0"/>
                        </a:rPr>
                        <a:t>Crime and Punishment/ Great Plague</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extLst>
                  <a:ext uri="{0D108BD9-81ED-4DB2-BD59-A6C34878D82A}">
                    <a16:rowId xmlns:a16="http://schemas.microsoft.com/office/drawing/2014/main" val="3820633292"/>
                  </a:ext>
                </a:extLst>
              </a:tr>
              <a:tr h="2595880">
                <a:tc>
                  <a:txBody>
                    <a:bodyPr/>
                    <a:lstStyle/>
                    <a:p>
                      <a:pPr marL="182563" indent="-182563">
                        <a:spcAft>
                          <a:spcPts val="300"/>
                        </a:spcAft>
                        <a:buFont typeface="Arial" panose="020B0604020202020204" pitchFamily="34" charset="0"/>
                        <a:buChar char="•"/>
                      </a:pPr>
                      <a:r>
                        <a:rPr lang="en-GB" sz="1000" dirty="0">
                          <a:latin typeface="Lexend Deca" pitchFamily="2" charset="0"/>
                        </a:rPr>
                        <a:t>One of the main reasons the Romans invaded Britain was …</a:t>
                      </a:r>
                    </a:p>
                    <a:p>
                      <a:pPr marL="182563" indent="-182563">
                        <a:spcAft>
                          <a:spcPts val="300"/>
                        </a:spcAft>
                        <a:buFont typeface="Arial" panose="020B0604020202020204" pitchFamily="34" charset="0"/>
                        <a:buChar char="•"/>
                      </a:pPr>
                      <a:r>
                        <a:rPr lang="en-GB" sz="1000" dirty="0">
                          <a:latin typeface="Lexend Deca" pitchFamily="2" charset="0"/>
                        </a:rPr>
                        <a:t>Many people resisted the invasion by the Romans, but …</a:t>
                      </a:r>
                    </a:p>
                    <a:p>
                      <a:pPr marL="182563" indent="-182563">
                        <a:spcAft>
                          <a:spcPts val="300"/>
                        </a:spcAft>
                        <a:buFont typeface="Arial" panose="020B0604020202020204" pitchFamily="34" charset="0"/>
                        <a:buChar char="•"/>
                      </a:pPr>
                      <a:r>
                        <a:rPr lang="en-GB" sz="1000" dirty="0">
                          <a:latin typeface="Lexend Deca" pitchFamily="2" charset="0"/>
                        </a:rPr>
                        <a:t>Once established in Britain, many groups continued to battle with them, for example …</a:t>
                      </a:r>
                    </a:p>
                    <a:p>
                      <a:pPr marL="182563" indent="-182563">
                        <a:spcAft>
                          <a:spcPts val="300"/>
                        </a:spcAft>
                        <a:buFont typeface="Arial" panose="020B0604020202020204" pitchFamily="34" charset="0"/>
                        <a:buChar char="•"/>
                      </a:pPr>
                      <a:r>
                        <a:rPr lang="en-GB" sz="1000" dirty="0">
                          <a:latin typeface="Lexend Deca" pitchFamily="2" charset="0"/>
                        </a:rPr>
                        <a:t>Despite not being popular, there is little doubt that the Romans left us with …</a:t>
                      </a:r>
                    </a:p>
                    <a:p>
                      <a:pPr marL="182563" indent="-182563">
                        <a:spcAft>
                          <a:spcPts val="300"/>
                        </a:spcAft>
                        <a:buFont typeface="Arial" panose="020B0604020202020204" pitchFamily="34" charset="0"/>
                        <a:buChar char="•"/>
                      </a:pPr>
                      <a:r>
                        <a:rPr lang="en-GB" sz="1000" dirty="0">
                          <a:latin typeface="Lexend Deca" pitchFamily="2" charset="0"/>
                        </a:rPr>
                        <a:t>Many of the Romans believed Britain was a backward country because …</a:t>
                      </a:r>
                    </a:p>
                    <a:p>
                      <a:pPr marL="182563" indent="-182563">
                        <a:spcAft>
                          <a:spcPts val="300"/>
                        </a:spcAft>
                        <a:buFont typeface="Arial" panose="020B0604020202020204" pitchFamily="34" charset="0"/>
                        <a:buChar char="•"/>
                      </a:pPr>
                      <a:r>
                        <a:rPr lang="en-GB" sz="1000" dirty="0">
                          <a:latin typeface="Lexend Deca" pitchFamily="2" charset="0"/>
                        </a:rPr>
                        <a:t>The Roman invasion of our country was significant because …</a:t>
                      </a:r>
                    </a:p>
                    <a:p>
                      <a:pPr marL="182563" indent="-182563">
                        <a:spcAft>
                          <a:spcPts val="300"/>
                        </a:spcAft>
                        <a:buFont typeface="Arial" panose="020B0604020202020204" pitchFamily="34" charset="0"/>
                        <a:buChar char="•"/>
                      </a:pPr>
                      <a:r>
                        <a:rPr lang="en-GB" sz="1000" dirty="0">
                          <a:latin typeface="Lexend Deca" pitchFamily="2" charset="0"/>
                        </a:rPr>
                        <a:t>The Romans established aqueducts in our country which is the first time …</a:t>
                      </a:r>
                    </a:p>
                    <a:p>
                      <a:pPr marL="182563" indent="-182563">
                        <a:spcAft>
                          <a:spcPts val="300"/>
                        </a:spcAft>
                        <a:buFont typeface="Arial" panose="020B0604020202020204" pitchFamily="34" charset="0"/>
                        <a:buChar char="•"/>
                      </a:pPr>
                      <a:r>
                        <a:rPr lang="en-GB" sz="1000" dirty="0">
                          <a:latin typeface="Lexend Deca" pitchFamily="2" charset="0"/>
                        </a:rPr>
                        <a:t>Many of the roads in our country have their origins in roads built by the Romans, for example …</a:t>
                      </a:r>
                    </a:p>
                    <a:p>
                      <a:pPr marL="182563" indent="-182563">
                        <a:spcAft>
                          <a:spcPts val="300"/>
                        </a:spcAft>
                        <a:buFont typeface="Arial" panose="020B0604020202020204" pitchFamily="34" charset="0"/>
                        <a:buChar char="•"/>
                      </a:pPr>
                      <a:r>
                        <a:rPr lang="en-GB" sz="1000" dirty="0">
                          <a:latin typeface="Lexend Deca" pitchFamily="2" charset="0"/>
                        </a:rPr>
                        <a:t>The remains of Hadrian’s Wall, the walled city of Chester and remains of Roman baths, have helped us to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a:txBody>
                    <a:bodyPr/>
                    <a:lstStyle/>
                    <a:p>
                      <a:pPr marL="182563" indent="-182563">
                        <a:spcAft>
                          <a:spcPts val="300"/>
                        </a:spcAft>
                        <a:buFont typeface="Arial" panose="020B0604020202020204" pitchFamily="34" charset="0"/>
                        <a:buChar char="•"/>
                      </a:pPr>
                      <a:r>
                        <a:rPr lang="en-GB" sz="1000" dirty="0">
                          <a:latin typeface="Lexend Deca" pitchFamily="2" charset="0"/>
                        </a:rPr>
                        <a:t>Perhaps one of the most important legacies left by the Ancient Greeks was democracy because it has helped …</a:t>
                      </a:r>
                    </a:p>
                    <a:p>
                      <a:pPr marL="182563" indent="-182563">
                        <a:spcAft>
                          <a:spcPts val="300"/>
                        </a:spcAft>
                        <a:buFont typeface="Arial" panose="020B0604020202020204" pitchFamily="34" charset="0"/>
                        <a:buChar char="•"/>
                      </a:pPr>
                      <a:r>
                        <a:rPr lang="en-GB" sz="1000" dirty="0">
                          <a:latin typeface="Lexend Deca" pitchFamily="2" charset="0"/>
                        </a:rPr>
                        <a:t>The modern Olympic Games has its origins linked to the Ancient Greek period because …</a:t>
                      </a:r>
                    </a:p>
                    <a:p>
                      <a:pPr marL="182563" indent="-182563">
                        <a:spcAft>
                          <a:spcPts val="300"/>
                        </a:spcAft>
                        <a:buFont typeface="Arial" panose="020B0604020202020204" pitchFamily="34" charset="0"/>
                        <a:buChar char="•"/>
                      </a:pPr>
                      <a:r>
                        <a:rPr lang="en-GB" sz="1000" dirty="0">
                          <a:latin typeface="Lexend Deca" pitchFamily="2" charset="0"/>
                        </a:rPr>
                        <a:t>There were many differences between the Athenians and the Spartans …</a:t>
                      </a:r>
                    </a:p>
                    <a:p>
                      <a:pPr marL="182563" indent="-182563">
                        <a:spcAft>
                          <a:spcPts val="300"/>
                        </a:spcAft>
                        <a:buFont typeface="Arial" panose="020B0604020202020204" pitchFamily="34" charset="0"/>
                        <a:buChar char="•"/>
                      </a:pPr>
                      <a:r>
                        <a:rPr lang="en-GB" sz="1000" dirty="0">
                          <a:latin typeface="Lexend Deca" pitchFamily="2" charset="0"/>
                        </a:rPr>
                        <a:t>We know that the Ancient Greeks were highly influenced by their gods, for example …</a:t>
                      </a:r>
                    </a:p>
                    <a:p>
                      <a:pPr marL="182563" indent="-182563">
                        <a:spcAft>
                          <a:spcPts val="300"/>
                        </a:spcAft>
                        <a:buFont typeface="Arial" panose="020B0604020202020204" pitchFamily="34" charset="0"/>
                        <a:buChar char="•"/>
                      </a:pPr>
                      <a:r>
                        <a:rPr lang="en-GB" sz="1000" dirty="0">
                          <a:latin typeface="Lexend Deca" pitchFamily="2" charset="0"/>
                        </a:rPr>
                        <a:t>The Ancient Greeks were known for their ability to win battles, for example ….</a:t>
                      </a:r>
                    </a:p>
                    <a:p>
                      <a:pPr marL="182563" indent="-182563">
                        <a:spcAft>
                          <a:spcPts val="300"/>
                        </a:spcAft>
                        <a:buFont typeface="Arial" panose="020B0604020202020204" pitchFamily="34" charset="0"/>
                        <a:buChar char="•"/>
                      </a:pPr>
                      <a:r>
                        <a:rPr lang="en-GB" sz="1000" dirty="0">
                          <a:latin typeface="Lexend Deca" pitchFamily="2" charset="0"/>
                        </a:rPr>
                        <a:t>One of grand stories related to Ancient Greece is the story of the Trojan horse which tells us about … </a:t>
                      </a:r>
                    </a:p>
                    <a:p>
                      <a:pPr marL="285750" indent="-285750">
                        <a:spcAft>
                          <a:spcPts val="300"/>
                        </a:spcAft>
                        <a:buFont typeface="Arial" panose="020B0604020202020204" pitchFamily="34" charset="0"/>
                        <a:buChar char="•"/>
                      </a:pPr>
                      <a:endParaRPr lang="en-GB" sz="1000" dirty="0">
                        <a:latin typeface="Lexend Deca" pitchFamily="2" charset="0"/>
                      </a:endParaRP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a:txBody>
                    <a:bodyPr/>
                    <a:lstStyle/>
                    <a:p>
                      <a:pPr marL="269875" indent="-269875">
                        <a:spcAft>
                          <a:spcPts val="300"/>
                        </a:spcAft>
                        <a:buFont typeface="Arial" panose="020B0604020202020204" pitchFamily="34" charset="0"/>
                        <a:buChar char="•"/>
                      </a:pPr>
                      <a:r>
                        <a:rPr lang="en-GB" sz="1000" dirty="0">
                          <a:latin typeface="Lexend Deca" pitchFamily="2" charset="0"/>
                        </a:rPr>
                        <a:t>Historians believe the Great Plague happened because of …</a:t>
                      </a:r>
                    </a:p>
                    <a:p>
                      <a:pPr marL="269875" indent="-269875">
                        <a:spcAft>
                          <a:spcPts val="300"/>
                        </a:spcAft>
                        <a:buFont typeface="Arial" panose="020B0604020202020204" pitchFamily="34" charset="0"/>
                        <a:buChar char="•"/>
                      </a:pPr>
                      <a:r>
                        <a:rPr lang="en-GB" sz="1000" dirty="0">
                          <a:latin typeface="Lexend Deca" pitchFamily="2" charset="0"/>
                        </a:rPr>
                        <a:t>Although the Great Plague affected London hugely, small communities were also affected because …</a:t>
                      </a:r>
                    </a:p>
                    <a:p>
                      <a:pPr marL="269875" indent="-269875">
                        <a:spcAft>
                          <a:spcPts val="300"/>
                        </a:spcAft>
                        <a:buFont typeface="Arial" panose="020B0604020202020204" pitchFamily="34" charset="0"/>
                        <a:buChar char="•"/>
                      </a:pPr>
                      <a:r>
                        <a:rPr lang="en-GB" sz="1000" dirty="0">
                          <a:latin typeface="Lexend Deca" pitchFamily="2" charset="0"/>
                        </a:rPr>
                        <a:t>We know some punishments handed out in the past did not reflect the crime, for example …</a:t>
                      </a:r>
                    </a:p>
                    <a:p>
                      <a:pPr marL="269875" indent="-269875">
                        <a:spcAft>
                          <a:spcPts val="300"/>
                        </a:spcAft>
                        <a:buFont typeface="Arial" panose="020B0604020202020204" pitchFamily="34" charset="0"/>
                        <a:buChar char="•"/>
                      </a:pPr>
                      <a:r>
                        <a:rPr lang="en-GB" sz="1000" dirty="0">
                          <a:latin typeface="Lexend Deca" pitchFamily="2" charset="0"/>
                        </a:rPr>
                        <a:t>If you were rich, your punishment was not likely to be as severe as if you were poor, for example …</a:t>
                      </a:r>
                    </a:p>
                    <a:p>
                      <a:pPr marL="269875" indent="-269875">
                        <a:spcAft>
                          <a:spcPts val="300"/>
                        </a:spcAft>
                        <a:buFont typeface="Arial" panose="020B0604020202020204" pitchFamily="34" charset="0"/>
                        <a:buChar char="•"/>
                      </a:pPr>
                      <a:r>
                        <a:rPr lang="en-GB" sz="1000" dirty="0">
                          <a:latin typeface="Lexend Deca" pitchFamily="2" charset="0"/>
                        </a:rPr>
                        <a:t>Many people were unjustly punished if they had any association with witchcraft, for example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r h="360000">
                <a:tc gridSpan="3">
                  <a:txBody>
                    <a:bodyPr/>
                    <a:lstStyle/>
                    <a:p>
                      <a:pPr marL="0" indent="0" algn="l">
                        <a:buFont typeface="Arial" panose="020B0604020202020204" pitchFamily="34" charset="0"/>
                        <a:buNone/>
                      </a:pPr>
                      <a:r>
                        <a:rPr lang="en-GB" sz="1400" b="1" dirty="0">
                          <a:solidFill>
                            <a:srgbClr val="7030A0"/>
                          </a:solidFill>
                          <a:latin typeface="Lexend Deca" pitchFamily="2" charset="0"/>
                        </a:rPr>
                        <a:t>Disciplinary Knowledge</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963124"/>
                  </a:ext>
                </a:extLst>
              </a:tr>
              <a:tr h="841607">
                <a:tc gridSpan="3">
                  <a:txBody>
                    <a:bodyPr/>
                    <a:lstStyle/>
                    <a:p>
                      <a:pPr marL="182563" indent="-182563" algn="l">
                        <a:spcAft>
                          <a:spcPts val="300"/>
                        </a:spcAft>
                        <a:buFont typeface="Arial" panose="020B0604020202020204" pitchFamily="34" charset="0"/>
                        <a:buChar char="•"/>
                      </a:pPr>
                      <a:r>
                        <a:rPr lang="en-GB" sz="1050" dirty="0">
                          <a:latin typeface="Lexend Deca" pitchFamily="2" charset="0"/>
                        </a:rPr>
                        <a:t>This timeline shows when key events were happening in Britain, for example …</a:t>
                      </a:r>
                    </a:p>
                    <a:p>
                      <a:pPr marL="182563" indent="-182563" algn="l">
                        <a:spcAft>
                          <a:spcPts val="300"/>
                        </a:spcAft>
                        <a:buFont typeface="Arial" panose="020B0604020202020204" pitchFamily="34" charset="0"/>
                        <a:buChar char="•"/>
                      </a:pPr>
                      <a:r>
                        <a:rPr lang="en-GB" sz="1050" dirty="0">
                          <a:latin typeface="Lexend Deca" pitchFamily="2" charset="0"/>
                        </a:rPr>
                        <a:t>I can link different centuries to the significant events that were happening in Britain, for example …</a:t>
                      </a:r>
                    </a:p>
                    <a:p>
                      <a:pPr marL="182563" indent="-182563" algn="l">
                        <a:spcAft>
                          <a:spcPts val="300"/>
                        </a:spcAft>
                        <a:buFont typeface="Arial" panose="020B0604020202020204" pitchFamily="34" charset="0"/>
                        <a:buChar char="•"/>
                      </a:pPr>
                      <a:r>
                        <a:rPr lang="en-GB" sz="1050" dirty="0">
                          <a:latin typeface="Lexend Deca" pitchFamily="2" charset="0"/>
                        </a:rPr>
                        <a:t>We are fortunate that we can use primary evidence when considering the Romans’ invasion of Britain because …</a:t>
                      </a:r>
                    </a:p>
                    <a:p>
                      <a:pPr marL="182563" indent="-182563" algn="l">
                        <a:spcAft>
                          <a:spcPts val="300"/>
                        </a:spcAft>
                        <a:buFont typeface="Arial" panose="020B0604020202020204" pitchFamily="34" charset="0"/>
                        <a:buChar char="•"/>
                      </a:pPr>
                      <a:r>
                        <a:rPr lang="en-GB" sz="1050" dirty="0">
                          <a:latin typeface="Lexend Deca" pitchFamily="2" charset="0"/>
                        </a:rPr>
                        <a:t>We know that many stories associated with the Romans were passed down through word of mouth, and this means we must carefully consider how accurate they are, such as stories about Boudicca …</a:t>
                      </a:r>
                    </a:p>
                    <a:p>
                      <a:pPr marL="182563" indent="-182563" algn="l">
                        <a:spcAft>
                          <a:spcPts val="300"/>
                        </a:spcAft>
                        <a:buFont typeface="Arial" panose="020B0604020202020204" pitchFamily="34" charset="0"/>
                        <a:buChar char="•"/>
                      </a:pPr>
                      <a:r>
                        <a:rPr lang="en-GB" sz="1050" dirty="0">
                          <a:latin typeface="Lexend Deca" pitchFamily="2" charset="0"/>
                        </a:rPr>
                        <a:t>Many of the artefacts related to crime and punishment lead us to believe that …</a:t>
                      </a:r>
                    </a:p>
                    <a:p>
                      <a:pPr marL="182563" indent="-182563" algn="l">
                        <a:spcAft>
                          <a:spcPts val="300"/>
                        </a:spcAft>
                        <a:buFont typeface="Arial" panose="020B0604020202020204" pitchFamily="34" charset="0"/>
                        <a:buChar char="•"/>
                      </a:pPr>
                      <a:r>
                        <a:rPr lang="en-GB" sz="1050" dirty="0">
                          <a:latin typeface="Lexend Deca" pitchFamily="2" charset="0"/>
                        </a:rPr>
                        <a:t>Inevitably, bias has a part to play when we consider historical events, for instance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822661644"/>
                  </a:ext>
                </a:extLst>
              </a:tr>
            </a:tbl>
          </a:graphicData>
        </a:graphic>
      </p:graphicFrame>
    </p:spTree>
    <p:extLst>
      <p:ext uri="{BB962C8B-B14F-4D97-AF65-F5344CB8AC3E}">
        <p14:creationId xmlns:p14="http://schemas.microsoft.com/office/powerpoint/2010/main" val="817727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schemeClr>
            </a:gs>
            <a:gs pos="100000">
              <a:schemeClr val="accent4">
                <a:lumMod val="20000"/>
                <a:lumOff val="80000"/>
              </a:schemeClr>
            </a:gs>
          </a:gsLst>
          <a:lin ang="5400000" scaled="1"/>
        </a:gradFill>
        <a:effectLst/>
      </p:bgPr>
    </p:bg>
    <p:spTree>
      <p:nvGrpSpPr>
        <p:cNvPr id="1" name="">
          <a:extLst>
            <a:ext uri="{FF2B5EF4-FFF2-40B4-BE49-F238E27FC236}">
              <a16:creationId xmlns:a16="http://schemas.microsoft.com/office/drawing/2014/main" id="{1340DCBB-1EFB-D837-E655-112D493C4F03}"/>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D3DAAE70-7206-8353-2D75-747BFF2B5897}"/>
              </a:ext>
            </a:extLst>
          </p:cNvPr>
          <p:cNvSpPr/>
          <p:nvPr/>
        </p:nvSpPr>
        <p:spPr>
          <a:xfrm>
            <a:off x="1235413" y="97277"/>
            <a:ext cx="6673175" cy="525293"/>
          </a:xfrm>
          <a:prstGeom prst="roundRect">
            <a:avLst/>
          </a:prstGeom>
          <a:solidFill>
            <a:srgbClr val="7030A0"/>
          </a:solidFill>
          <a:ln>
            <a:solidFill>
              <a:srgbClr val="DBC2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History Sentence Stems – YEAR 5</a:t>
            </a:r>
          </a:p>
        </p:txBody>
      </p:sp>
      <p:sp>
        <p:nvSpPr>
          <p:cNvPr id="2" name="Footer Placeholder 1">
            <a:extLst>
              <a:ext uri="{FF2B5EF4-FFF2-40B4-BE49-F238E27FC236}">
                <a16:creationId xmlns:a16="http://schemas.microsoft.com/office/drawing/2014/main" id="{28B7FE55-A12B-C578-80EE-1B8C8D4A3A03}"/>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schemeClr val="bg1">
                    <a:lumMod val="50000"/>
                  </a:schemeClr>
                </a:solidFill>
                <a:latin typeface="Lexend Deca Light" pitchFamily="2" charset="0"/>
              </a:rPr>
              <a:t>© Focus Education (UK) Ltd</a:t>
            </a:r>
          </a:p>
        </p:txBody>
      </p:sp>
      <p:graphicFrame>
        <p:nvGraphicFramePr>
          <p:cNvPr id="3" name="Table 2">
            <a:extLst>
              <a:ext uri="{FF2B5EF4-FFF2-40B4-BE49-F238E27FC236}">
                <a16:creationId xmlns:a16="http://schemas.microsoft.com/office/drawing/2014/main" id="{B120B23E-1F2F-A6CA-F6C7-79207F66DD32}"/>
              </a:ext>
            </a:extLst>
          </p:cNvPr>
          <p:cNvGraphicFramePr>
            <a:graphicFrameLocks noGrp="1"/>
          </p:cNvGraphicFramePr>
          <p:nvPr>
            <p:extLst>
              <p:ext uri="{D42A27DB-BD31-4B8C-83A1-F6EECF244321}">
                <p14:modId xmlns:p14="http://schemas.microsoft.com/office/powerpoint/2010/main" val="756854042"/>
              </p:ext>
            </p:extLst>
          </p:nvPr>
        </p:nvGraphicFramePr>
        <p:xfrm>
          <a:off x="154020" y="735519"/>
          <a:ext cx="8835960" cy="5878799"/>
        </p:xfrm>
        <a:graphic>
          <a:graphicData uri="http://schemas.openxmlformats.org/drawingml/2006/table">
            <a:tbl>
              <a:tblPr firstRow="1" bandRow="1">
                <a:tableStyleId>{5A111915-BE36-4E01-A7E5-04B1672EAD32}</a:tableStyleId>
              </a:tblPr>
              <a:tblGrid>
                <a:gridCol w="2945320">
                  <a:extLst>
                    <a:ext uri="{9D8B030D-6E8A-4147-A177-3AD203B41FA5}">
                      <a16:colId xmlns:a16="http://schemas.microsoft.com/office/drawing/2014/main" val="281232647"/>
                    </a:ext>
                  </a:extLst>
                </a:gridCol>
                <a:gridCol w="2945320">
                  <a:extLst>
                    <a:ext uri="{9D8B030D-6E8A-4147-A177-3AD203B41FA5}">
                      <a16:colId xmlns:a16="http://schemas.microsoft.com/office/drawing/2014/main" val="1456588186"/>
                    </a:ext>
                  </a:extLst>
                </a:gridCol>
                <a:gridCol w="2945320">
                  <a:extLst>
                    <a:ext uri="{9D8B030D-6E8A-4147-A177-3AD203B41FA5}">
                      <a16:colId xmlns:a16="http://schemas.microsoft.com/office/drawing/2014/main" val="1867983105"/>
                    </a:ext>
                  </a:extLst>
                </a:gridCol>
              </a:tblGrid>
              <a:tr h="362352">
                <a:tc>
                  <a:txBody>
                    <a:bodyPr/>
                    <a:lstStyle/>
                    <a:p>
                      <a:r>
                        <a:rPr lang="en-GB" sz="1400" b="1" dirty="0">
                          <a:solidFill>
                            <a:srgbClr val="7030A0"/>
                          </a:solidFill>
                          <a:latin typeface="Lexend Deca" pitchFamily="2" charset="0"/>
                        </a:rPr>
                        <a:t>Anglo-Saxons and Vikings</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a:txBody>
                    <a:bodyPr/>
                    <a:lstStyle/>
                    <a:p>
                      <a:r>
                        <a:rPr lang="en-GB" sz="1400" b="1" dirty="0">
                          <a:solidFill>
                            <a:srgbClr val="7030A0"/>
                          </a:solidFill>
                          <a:latin typeface="Lexend Deca" pitchFamily="2" charset="0"/>
                        </a:rPr>
                        <a:t>Gunpowder, treason and plot</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a:txBody>
                    <a:bodyPr/>
                    <a:lstStyle/>
                    <a:p>
                      <a:r>
                        <a:rPr lang="en-GB" sz="1400" b="1" dirty="0">
                          <a:solidFill>
                            <a:srgbClr val="7030A0"/>
                          </a:solidFill>
                          <a:latin typeface="Lexend Deca" pitchFamily="2" charset="0"/>
                        </a:rPr>
                        <a:t>Slavery</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extLst>
                  <a:ext uri="{0D108BD9-81ED-4DB2-BD59-A6C34878D82A}">
                    <a16:rowId xmlns:a16="http://schemas.microsoft.com/office/drawing/2014/main" val="3820633292"/>
                  </a:ext>
                </a:extLst>
              </a:tr>
              <a:tr h="3274998">
                <a:tc>
                  <a:txBody>
                    <a:bodyPr/>
                    <a:lstStyle/>
                    <a:p>
                      <a:pPr marL="182563" indent="-182563">
                        <a:spcAft>
                          <a:spcPts val="300"/>
                        </a:spcAft>
                        <a:buFont typeface="Arial" panose="020B0604020202020204" pitchFamily="34" charset="0"/>
                        <a:buChar char="•"/>
                      </a:pPr>
                      <a:r>
                        <a:rPr lang="en-GB" sz="1000" dirty="0">
                          <a:latin typeface="Lexend Deca" pitchFamily="2" charset="0"/>
                        </a:rPr>
                        <a:t>The Anglo-Saxons didn’t like the way the Romans had moved Britain towards large cities, so they …</a:t>
                      </a:r>
                    </a:p>
                    <a:p>
                      <a:pPr marL="182563" indent="-182563">
                        <a:spcAft>
                          <a:spcPts val="300"/>
                        </a:spcAft>
                        <a:buFont typeface="Arial" panose="020B0604020202020204" pitchFamily="34" charset="0"/>
                        <a:buChar char="•"/>
                      </a:pPr>
                      <a:r>
                        <a:rPr lang="en-GB" sz="1000" dirty="0">
                          <a:latin typeface="Lexend Deca" pitchFamily="2" charset="0"/>
                        </a:rPr>
                        <a:t>The Anglo-Saxons divided Britain into smaller kingdoms, like …</a:t>
                      </a:r>
                    </a:p>
                    <a:p>
                      <a:pPr marL="182563" indent="-182563">
                        <a:spcAft>
                          <a:spcPts val="300"/>
                        </a:spcAft>
                        <a:buFont typeface="Arial" panose="020B0604020202020204" pitchFamily="34" charset="0"/>
                        <a:buChar char="•"/>
                      </a:pPr>
                      <a:r>
                        <a:rPr lang="en-GB" sz="1000" dirty="0">
                          <a:latin typeface="Lexend Deca" pitchFamily="2" charset="0"/>
                        </a:rPr>
                        <a:t>The Vikings were fierce warriors, for example …</a:t>
                      </a:r>
                    </a:p>
                    <a:p>
                      <a:pPr marL="182563" indent="-182563">
                        <a:spcAft>
                          <a:spcPts val="300"/>
                        </a:spcAft>
                        <a:buFont typeface="Arial" panose="020B0604020202020204" pitchFamily="34" charset="0"/>
                        <a:buChar char="•"/>
                      </a:pPr>
                      <a:r>
                        <a:rPr lang="en-GB" sz="1000" dirty="0">
                          <a:latin typeface="Lexend Deca" pitchFamily="2" charset="0"/>
                        </a:rPr>
                        <a:t>Many Anglo-Saxons and Vikings settled in Britain because …</a:t>
                      </a:r>
                    </a:p>
                    <a:p>
                      <a:pPr marL="182563" indent="-182563">
                        <a:spcAft>
                          <a:spcPts val="300"/>
                        </a:spcAft>
                        <a:buFont typeface="Arial" panose="020B0604020202020204" pitchFamily="34" charset="0"/>
                        <a:buChar char="•"/>
                      </a:pPr>
                      <a:r>
                        <a:rPr lang="en-GB" sz="1000" dirty="0">
                          <a:latin typeface="Lexend Deca" pitchFamily="2" charset="0"/>
                        </a:rPr>
                        <a:t>The Anglo-Saxons had many kingdoms and many kings, for example …</a:t>
                      </a:r>
                    </a:p>
                    <a:p>
                      <a:pPr marL="182563" indent="-182563">
                        <a:spcAft>
                          <a:spcPts val="300"/>
                        </a:spcAft>
                        <a:buFont typeface="Arial" panose="020B0604020202020204" pitchFamily="34" charset="0"/>
                        <a:buChar char="•"/>
                      </a:pPr>
                      <a:r>
                        <a:rPr lang="en-GB" sz="1000" dirty="0">
                          <a:latin typeface="Lexend Deca" pitchFamily="2" charset="0"/>
                        </a:rPr>
                        <a:t>Because the Vikings were not Christians, they …</a:t>
                      </a:r>
                    </a:p>
                    <a:p>
                      <a:pPr marL="182563" indent="-182563">
                        <a:spcAft>
                          <a:spcPts val="300"/>
                        </a:spcAft>
                        <a:buFont typeface="Arial" panose="020B0604020202020204" pitchFamily="34" charset="0"/>
                        <a:buChar char="•"/>
                      </a:pPr>
                      <a:r>
                        <a:rPr lang="en-GB" sz="1000" dirty="0">
                          <a:latin typeface="Lexend Deca" pitchFamily="2" charset="0"/>
                        </a:rPr>
                        <a:t>Vikings were incredible sailors, and they used the longboats to good effect when …</a:t>
                      </a:r>
                    </a:p>
                    <a:p>
                      <a:pPr marL="182563" indent="-182563">
                        <a:spcAft>
                          <a:spcPts val="300"/>
                        </a:spcAft>
                        <a:buFont typeface="Arial" panose="020B0604020202020204" pitchFamily="34" charset="0"/>
                        <a:buChar char="•"/>
                      </a:pPr>
                      <a:r>
                        <a:rPr lang="en-GB" sz="1000" dirty="0">
                          <a:latin typeface="Lexend Deca" pitchFamily="2" charset="0"/>
                        </a:rPr>
                        <a:t>Many of the words in our language originate from the Anglo-Saxons and Vikings, for example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a:txBody>
                    <a:bodyPr/>
                    <a:lstStyle/>
                    <a:p>
                      <a:pPr marL="182563" indent="-182563">
                        <a:spcAft>
                          <a:spcPts val="300"/>
                        </a:spcAft>
                        <a:buFont typeface="Arial" panose="020B0604020202020204" pitchFamily="34" charset="0"/>
                        <a:buChar char="•"/>
                      </a:pPr>
                      <a:r>
                        <a:rPr lang="en-GB" sz="1000" dirty="0">
                          <a:latin typeface="Lexend Deca" pitchFamily="2" charset="0"/>
                        </a:rPr>
                        <a:t>There is little doubt that the English Civil War was one of the most significant periods in our history because …</a:t>
                      </a:r>
                    </a:p>
                    <a:p>
                      <a:pPr marL="182563" indent="-182563">
                        <a:spcAft>
                          <a:spcPts val="300"/>
                        </a:spcAft>
                        <a:buFont typeface="Arial" panose="020B0604020202020204" pitchFamily="34" charset="0"/>
                        <a:buChar char="•"/>
                      </a:pPr>
                      <a:r>
                        <a:rPr lang="en-GB" sz="1000" dirty="0">
                          <a:latin typeface="Lexend Deca" pitchFamily="2" charset="0"/>
                        </a:rPr>
                        <a:t>Many people believe that Guy Fawkes was solely responsible for the Gunpowder Plot, but …</a:t>
                      </a:r>
                    </a:p>
                    <a:p>
                      <a:pPr marL="182563" indent="-182563">
                        <a:spcAft>
                          <a:spcPts val="300"/>
                        </a:spcAft>
                        <a:buFont typeface="Arial" panose="020B0604020202020204" pitchFamily="34" charset="0"/>
                        <a:buChar char="•"/>
                      </a:pPr>
                      <a:r>
                        <a:rPr lang="en-GB" sz="1000" dirty="0">
                          <a:latin typeface="Lexend Deca" pitchFamily="2" charset="0"/>
                        </a:rPr>
                        <a:t>Henry VIII’s actions divide opinion because …</a:t>
                      </a:r>
                    </a:p>
                    <a:p>
                      <a:pPr marL="182563" indent="-182563">
                        <a:spcAft>
                          <a:spcPts val="300"/>
                        </a:spcAft>
                        <a:buFont typeface="Arial" panose="020B0604020202020204" pitchFamily="34" charset="0"/>
                        <a:buChar char="•"/>
                      </a:pPr>
                      <a:r>
                        <a:rPr lang="en-GB" sz="1000" dirty="0">
                          <a:latin typeface="Lexend Deca" pitchFamily="2" charset="0"/>
                        </a:rPr>
                        <a:t>Religion has had a major part to play in British history because …</a:t>
                      </a:r>
                    </a:p>
                    <a:p>
                      <a:pPr marL="182563" indent="-182563">
                        <a:spcAft>
                          <a:spcPts val="300"/>
                        </a:spcAft>
                        <a:buFont typeface="Arial" panose="020B0604020202020204" pitchFamily="34" charset="0"/>
                        <a:buChar char="•"/>
                      </a:pPr>
                      <a:r>
                        <a:rPr lang="en-GB" sz="1000" dirty="0">
                          <a:latin typeface="Lexend Deca" pitchFamily="2" charset="0"/>
                        </a:rPr>
                        <a:t>The reign of Elizabeth I is often referred to as the time of the voyages of discovery because …</a:t>
                      </a:r>
                    </a:p>
                    <a:p>
                      <a:pPr marL="182563" indent="-182563">
                        <a:spcAft>
                          <a:spcPts val="300"/>
                        </a:spcAft>
                        <a:buFont typeface="Arial" panose="020B0604020202020204" pitchFamily="34" charset="0"/>
                        <a:buChar char="•"/>
                      </a:pPr>
                      <a:r>
                        <a:rPr lang="en-GB" sz="1000" dirty="0">
                          <a:latin typeface="Lexend Deca" pitchFamily="2" charset="0"/>
                        </a:rPr>
                        <a:t>The Great Fire of London could be considered as having had a positive impact on London because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a:txBody>
                    <a:bodyPr/>
                    <a:lstStyle/>
                    <a:p>
                      <a:pPr marL="182563" indent="-182563">
                        <a:spcAft>
                          <a:spcPts val="300"/>
                        </a:spcAft>
                        <a:buFont typeface="Arial" panose="020B0604020202020204" pitchFamily="34" charset="0"/>
                        <a:buChar char="•"/>
                      </a:pPr>
                      <a:r>
                        <a:rPr lang="en-GB" sz="1000" dirty="0">
                          <a:latin typeface="Lexend Deca" pitchFamily="2" charset="0"/>
                        </a:rPr>
                        <a:t>The Trans-Atlantic Triangle was a major part of the slave trade because …</a:t>
                      </a:r>
                    </a:p>
                    <a:p>
                      <a:pPr marL="182563" indent="-182563">
                        <a:spcAft>
                          <a:spcPts val="300"/>
                        </a:spcAft>
                        <a:buFont typeface="Arial" panose="020B0604020202020204" pitchFamily="34" charset="0"/>
                        <a:buChar char="•"/>
                      </a:pPr>
                      <a:r>
                        <a:rPr lang="en-GB" sz="1000" dirty="0">
                          <a:latin typeface="Lexend Deca" pitchFamily="2" charset="0"/>
                        </a:rPr>
                        <a:t>Many people resisted the abolishment of slavery because …</a:t>
                      </a:r>
                    </a:p>
                    <a:p>
                      <a:pPr marL="182563" indent="-182563">
                        <a:spcAft>
                          <a:spcPts val="300"/>
                        </a:spcAft>
                        <a:buFont typeface="Arial" panose="020B0604020202020204" pitchFamily="34" charset="0"/>
                        <a:buChar char="•"/>
                      </a:pPr>
                      <a:r>
                        <a:rPr lang="en-GB" sz="1000" dirty="0">
                          <a:latin typeface="Lexend Deca" pitchFamily="2" charset="0"/>
                        </a:rPr>
                        <a:t>Britain played an important part in the slave trade because …</a:t>
                      </a:r>
                    </a:p>
                    <a:p>
                      <a:pPr marL="182563" indent="-182563">
                        <a:spcAft>
                          <a:spcPts val="300"/>
                        </a:spcAft>
                        <a:buFont typeface="Arial" panose="020B0604020202020204" pitchFamily="34" charset="0"/>
                        <a:buChar char="•"/>
                      </a:pPr>
                      <a:r>
                        <a:rPr lang="en-GB" sz="1000" dirty="0">
                          <a:latin typeface="Lexend Deca" pitchFamily="2" charset="0"/>
                        </a:rPr>
                        <a:t>There were many people who wanted to see an end to slavery, including …</a:t>
                      </a:r>
                    </a:p>
                    <a:p>
                      <a:pPr marL="182563" indent="-182563">
                        <a:spcAft>
                          <a:spcPts val="300"/>
                        </a:spcAft>
                        <a:buFont typeface="Arial" panose="020B0604020202020204" pitchFamily="34" charset="0"/>
                        <a:buChar char="•"/>
                      </a:pPr>
                      <a:r>
                        <a:rPr lang="en-GB" sz="1000" dirty="0">
                          <a:latin typeface="Lexend Deca" pitchFamily="2" charset="0"/>
                        </a:rPr>
                        <a:t>Many of the people who live in the West Indies can trace their ancestors back to Africa because …</a:t>
                      </a:r>
                    </a:p>
                    <a:p>
                      <a:pPr marL="182563" indent="-182563">
                        <a:spcAft>
                          <a:spcPts val="300"/>
                        </a:spcAft>
                        <a:buFont typeface="Arial" panose="020B0604020202020204" pitchFamily="34" charset="0"/>
                        <a:buChar char="•"/>
                      </a:pPr>
                      <a:r>
                        <a:rPr lang="en-GB" sz="1000" dirty="0">
                          <a:latin typeface="Lexend Deca" pitchFamily="2" charset="0"/>
                        </a:rPr>
                        <a:t>The ships that carried the slaves from Africa to the sugar cane plantations were …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r h="362352">
                <a:tc gridSpan="3">
                  <a:txBody>
                    <a:bodyPr/>
                    <a:lstStyle/>
                    <a:p>
                      <a:pPr marL="0" indent="0" algn="l">
                        <a:buFont typeface="Arial" panose="020B0604020202020204" pitchFamily="34" charset="0"/>
                        <a:buNone/>
                      </a:pPr>
                      <a:r>
                        <a:rPr lang="en-GB" sz="1400" b="1" dirty="0">
                          <a:solidFill>
                            <a:srgbClr val="7030A0"/>
                          </a:solidFill>
                          <a:latin typeface="Lexend Deca" pitchFamily="2" charset="0"/>
                        </a:rPr>
                        <a:t>Disciplinary Knowledge</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963124"/>
                  </a:ext>
                </a:extLst>
              </a:tr>
              <a:tr h="1879097">
                <a:tc gridSpan="3">
                  <a:txBody>
                    <a:bodyPr/>
                    <a:lstStyle/>
                    <a:p>
                      <a:pPr marL="171450" indent="-171450" algn="l">
                        <a:spcAft>
                          <a:spcPts val="300"/>
                        </a:spcAft>
                        <a:buFont typeface="Arial" panose="020B0604020202020204" pitchFamily="34" charset="0"/>
                        <a:buChar char="•"/>
                      </a:pPr>
                      <a:r>
                        <a:rPr lang="en-GB" sz="1100" dirty="0">
                          <a:latin typeface="Lexend Deca" pitchFamily="2" charset="0"/>
                        </a:rPr>
                        <a:t>The archaeological site in York, known as Jorvik, helps us understand more about Viking life, for example …</a:t>
                      </a:r>
                    </a:p>
                    <a:p>
                      <a:pPr marL="171450" indent="-171450" algn="l">
                        <a:spcAft>
                          <a:spcPts val="300"/>
                        </a:spcAft>
                        <a:buFont typeface="Arial" panose="020B0604020202020204" pitchFamily="34" charset="0"/>
                        <a:buChar char="•"/>
                      </a:pPr>
                      <a:r>
                        <a:rPr lang="en-GB" sz="1100" dirty="0">
                          <a:latin typeface="Lexend Deca" pitchFamily="2" charset="0"/>
                        </a:rPr>
                        <a:t>Sutton Hoo is a very important site because …</a:t>
                      </a:r>
                    </a:p>
                    <a:p>
                      <a:pPr marL="171450" indent="-171450" algn="l">
                        <a:spcAft>
                          <a:spcPts val="300"/>
                        </a:spcAft>
                        <a:buFont typeface="Arial" panose="020B0604020202020204" pitchFamily="34" charset="0"/>
                        <a:buChar char="•"/>
                      </a:pPr>
                      <a:r>
                        <a:rPr lang="en-GB" sz="1100" dirty="0">
                          <a:latin typeface="Lexend Deca" pitchFamily="2" charset="0"/>
                        </a:rPr>
                        <a:t>A timeline can show how the Anglo-Saxons followed the Romans to Britain …</a:t>
                      </a:r>
                    </a:p>
                    <a:p>
                      <a:pPr marL="171450" indent="-171450" algn="l">
                        <a:spcAft>
                          <a:spcPts val="300"/>
                        </a:spcAft>
                        <a:buFont typeface="Arial" panose="020B0604020202020204" pitchFamily="34" charset="0"/>
                        <a:buChar char="•"/>
                      </a:pPr>
                      <a:r>
                        <a:rPr lang="en-GB" sz="1100" dirty="0">
                          <a:latin typeface="Lexend Deca" pitchFamily="2" charset="0"/>
                        </a:rPr>
                        <a:t>The Anglo-Saxons rejected much of the modernisation of Britain during the Roman period because …</a:t>
                      </a:r>
                    </a:p>
                    <a:p>
                      <a:pPr marL="171450" indent="-171450" algn="l">
                        <a:spcAft>
                          <a:spcPts val="300"/>
                        </a:spcAft>
                        <a:buFont typeface="Arial" panose="020B0604020202020204" pitchFamily="34" charset="0"/>
                        <a:buChar char="•"/>
                      </a:pPr>
                      <a:r>
                        <a:rPr lang="en-GB" sz="1100" dirty="0">
                          <a:latin typeface="Lexend Deca" pitchFamily="2" charset="0"/>
                        </a:rPr>
                        <a:t>Because so much documentation still exists about slavery, we can rely on primary sources of evidence to help us understand what went on, therefore …</a:t>
                      </a:r>
                    </a:p>
                    <a:p>
                      <a:pPr marL="171450" indent="-171450" algn="l">
                        <a:spcAft>
                          <a:spcPts val="300"/>
                        </a:spcAft>
                        <a:buFont typeface="Arial" panose="020B0604020202020204" pitchFamily="34" charset="0"/>
                        <a:buChar char="•"/>
                      </a:pPr>
                      <a:r>
                        <a:rPr lang="en-GB" sz="1100" dirty="0">
                          <a:latin typeface="Lexend Deca" pitchFamily="2" charset="0"/>
                        </a:rPr>
                        <a:t>There are times we have to rely on one, or a few pieces of evidence to help us know about a historical event, for example …</a:t>
                      </a:r>
                    </a:p>
                    <a:p>
                      <a:pPr marL="171450" indent="-171450" algn="l">
                        <a:spcAft>
                          <a:spcPts val="300"/>
                        </a:spcAft>
                        <a:buFont typeface="Arial" panose="020B0604020202020204" pitchFamily="34" charset="0"/>
                        <a:buChar char="•"/>
                      </a:pPr>
                      <a:r>
                        <a:rPr lang="en-GB" sz="1100" dirty="0">
                          <a:latin typeface="Lexend Deca" pitchFamily="2" charset="0"/>
                        </a:rPr>
                        <a:t>The fundamental difference between a primary and secondary source of evidence is …</a:t>
                      </a:r>
                    </a:p>
                    <a:p>
                      <a:pPr marL="171450" indent="-171450" algn="l">
                        <a:spcAft>
                          <a:spcPts val="300"/>
                        </a:spcAft>
                        <a:buFont typeface="Arial" panose="020B0604020202020204" pitchFamily="34" charset="0"/>
                        <a:buChar char="•"/>
                      </a:pPr>
                      <a:r>
                        <a:rPr lang="en-GB" sz="1100" dirty="0">
                          <a:latin typeface="Lexend Deca" pitchFamily="2" charset="0"/>
                        </a:rPr>
                        <a:t>The Vikings improved farming in our communities by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822661644"/>
                  </a:ext>
                </a:extLst>
              </a:tr>
            </a:tbl>
          </a:graphicData>
        </a:graphic>
      </p:graphicFrame>
    </p:spTree>
    <p:extLst>
      <p:ext uri="{BB962C8B-B14F-4D97-AF65-F5344CB8AC3E}">
        <p14:creationId xmlns:p14="http://schemas.microsoft.com/office/powerpoint/2010/main" val="847565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20000"/>
                <a:lumOff val="80000"/>
              </a:schemeClr>
            </a:gs>
            <a:gs pos="100000">
              <a:schemeClr val="accent4">
                <a:lumMod val="20000"/>
                <a:lumOff val="80000"/>
              </a:schemeClr>
            </a:gs>
          </a:gsLst>
          <a:lin ang="5400000" scaled="1"/>
        </a:gradFill>
        <a:effectLst/>
      </p:bgPr>
    </p:bg>
    <p:spTree>
      <p:nvGrpSpPr>
        <p:cNvPr id="1" name="">
          <a:extLst>
            <a:ext uri="{FF2B5EF4-FFF2-40B4-BE49-F238E27FC236}">
              <a16:creationId xmlns:a16="http://schemas.microsoft.com/office/drawing/2014/main" id="{C32962BF-F3BA-615A-657D-A9CE876D6D44}"/>
            </a:ext>
          </a:extLst>
        </p:cNvPr>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0BD2D262-F7BD-D9EE-5B4D-4324F29C6DF2}"/>
              </a:ext>
            </a:extLst>
          </p:cNvPr>
          <p:cNvSpPr/>
          <p:nvPr/>
        </p:nvSpPr>
        <p:spPr>
          <a:xfrm>
            <a:off x="1235413" y="97277"/>
            <a:ext cx="6673175" cy="525293"/>
          </a:xfrm>
          <a:prstGeom prst="roundRect">
            <a:avLst/>
          </a:prstGeom>
          <a:solidFill>
            <a:srgbClr val="7030A0"/>
          </a:solidFill>
          <a:ln>
            <a:solidFill>
              <a:srgbClr val="DBC2F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Lexend Deca" pitchFamily="2" charset="0"/>
              </a:rPr>
              <a:t>History Sentence Stems – YEAR 6</a:t>
            </a:r>
          </a:p>
        </p:txBody>
      </p:sp>
      <p:sp>
        <p:nvSpPr>
          <p:cNvPr id="2" name="Footer Placeholder 1">
            <a:extLst>
              <a:ext uri="{FF2B5EF4-FFF2-40B4-BE49-F238E27FC236}">
                <a16:creationId xmlns:a16="http://schemas.microsoft.com/office/drawing/2014/main" id="{81D1C668-2BFA-4035-87F6-E077E366C7B6}"/>
              </a:ext>
            </a:extLst>
          </p:cNvPr>
          <p:cNvSpPr txBox="1">
            <a:spLocks/>
          </p:cNvSpPr>
          <p:nvPr/>
        </p:nvSpPr>
        <p:spPr>
          <a:xfrm>
            <a:off x="3561347" y="6615129"/>
            <a:ext cx="2021306" cy="252000"/>
          </a:xfrm>
          <a:prstGeom prst="rect">
            <a:avLst/>
          </a:prstGeom>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000" dirty="0">
                <a:solidFill>
                  <a:schemeClr val="bg1">
                    <a:lumMod val="50000"/>
                  </a:schemeClr>
                </a:solidFill>
                <a:latin typeface="Lexend Deca Light" pitchFamily="2" charset="0"/>
              </a:rPr>
              <a:t>© Focus Education (UK) Ltd</a:t>
            </a:r>
          </a:p>
        </p:txBody>
      </p:sp>
      <p:graphicFrame>
        <p:nvGraphicFramePr>
          <p:cNvPr id="3" name="Table 2">
            <a:extLst>
              <a:ext uri="{FF2B5EF4-FFF2-40B4-BE49-F238E27FC236}">
                <a16:creationId xmlns:a16="http://schemas.microsoft.com/office/drawing/2014/main" id="{88BFC3C3-0529-915A-BCAB-0A288E53BBF3}"/>
              </a:ext>
            </a:extLst>
          </p:cNvPr>
          <p:cNvGraphicFramePr>
            <a:graphicFrameLocks noGrp="1"/>
          </p:cNvGraphicFramePr>
          <p:nvPr>
            <p:extLst>
              <p:ext uri="{D42A27DB-BD31-4B8C-83A1-F6EECF244321}">
                <p14:modId xmlns:p14="http://schemas.microsoft.com/office/powerpoint/2010/main" val="2302027734"/>
              </p:ext>
            </p:extLst>
          </p:nvPr>
        </p:nvGraphicFramePr>
        <p:xfrm>
          <a:off x="154020" y="735519"/>
          <a:ext cx="8835960" cy="5878800"/>
        </p:xfrm>
        <a:graphic>
          <a:graphicData uri="http://schemas.openxmlformats.org/drawingml/2006/table">
            <a:tbl>
              <a:tblPr firstRow="1" bandRow="1">
                <a:tableStyleId>{5A111915-BE36-4E01-A7E5-04B1672EAD32}</a:tableStyleId>
              </a:tblPr>
              <a:tblGrid>
                <a:gridCol w="2945320">
                  <a:extLst>
                    <a:ext uri="{9D8B030D-6E8A-4147-A177-3AD203B41FA5}">
                      <a16:colId xmlns:a16="http://schemas.microsoft.com/office/drawing/2014/main" val="281232647"/>
                    </a:ext>
                  </a:extLst>
                </a:gridCol>
                <a:gridCol w="2945320">
                  <a:extLst>
                    <a:ext uri="{9D8B030D-6E8A-4147-A177-3AD203B41FA5}">
                      <a16:colId xmlns:a16="http://schemas.microsoft.com/office/drawing/2014/main" val="1456588186"/>
                    </a:ext>
                  </a:extLst>
                </a:gridCol>
                <a:gridCol w="2945320">
                  <a:extLst>
                    <a:ext uri="{9D8B030D-6E8A-4147-A177-3AD203B41FA5}">
                      <a16:colId xmlns:a16="http://schemas.microsoft.com/office/drawing/2014/main" val="1867983105"/>
                    </a:ext>
                  </a:extLst>
                </a:gridCol>
              </a:tblGrid>
              <a:tr h="530716">
                <a:tc>
                  <a:txBody>
                    <a:bodyPr/>
                    <a:lstStyle/>
                    <a:p>
                      <a:r>
                        <a:rPr lang="en-GB" sz="1400" b="1" dirty="0">
                          <a:solidFill>
                            <a:srgbClr val="7030A0"/>
                          </a:solidFill>
                          <a:latin typeface="Lexend Deca" pitchFamily="2" charset="0"/>
                        </a:rPr>
                        <a:t>Britain between 1066 and modern day</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a:txBody>
                    <a:bodyPr/>
                    <a:lstStyle/>
                    <a:p>
                      <a:r>
                        <a:rPr lang="en-GB" sz="1400" b="1" dirty="0">
                          <a:solidFill>
                            <a:srgbClr val="7030A0"/>
                          </a:solidFill>
                          <a:latin typeface="Lexend Deca" pitchFamily="2" charset="0"/>
                        </a:rPr>
                        <a:t>The two World Wars</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a:txBody>
                    <a:bodyPr/>
                    <a:lstStyle/>
                    <a:p>
                      <a:r>
                        <a:rPr lang="en-GB" sz="1400" b="1" dirty="0">
                          <a:solidFill>
                            <a:srgbClr val="7030A0"/>
                          </a:solidFill>
                          <a:latin typeface="Lexend Deca" pitchFamily="2" charset="0"/>
                        </a:rPr>
                        <a:t>Ancient Civilizations about 1000 years ago</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extLst>
                  <a:ext uri="{0D108BD9-81ED-4DB2-BD59-A6C34878D82A}">
                    <a16:rowId xmlns:a16="http://schemas.microsoft.com/office/drawing/2014/main" val="3820633292"/>
                  </a:ext>
                </a:extLst>
              </a:tr>
              <a:tr h="3423636">
                <a:tc>
                  <a:txBody>
                    <a:bodyPr/>
                    <a:lstStyle/>
                    <a:p>
                      <a:pPr marL="171450" indent="-171450">
                        <a:spcAft>
                          <a:spcPts val="400"/>
                        </a:spcAft>
                        <a:buFont typeface="Arial" panose="020B0604020202020204" pitchFamily="34" charset="0"/>
                        <a:buChar char="•"/>
                      </a:pPr>
                      <a:r>
                        <a:rPr lang="en-GB" sz="1000" dirty="0">
                          <a:latin typeface="Lexend Deca" pitchFamily="2" charset="0"/>
                        </a:rPr>
                        <a:t>The civil war in England had a very important impact on life thereafter because …</a:t>
                      </a:r>
                    </a:p>
                    <a:p>
                      <a:pPr marL="171450" indent="-171450">
                        <a:spcAft>
                          <a:spcPts val="400"/>
                        </a:spcAft>
                        <a:buFont typeface="Arial" panose="020B0604020202020204" pitchFamily="34" charset="0"/>
                        <a:buChar char="•"/>
                      </a:pPr>
                      <a:r>
                        <a:rPr lang="en-GB" sz="1000" dirty="0">
                          <a:latin typeface="Lexend Deca" pitchFamily="2" charset="0"/>
                        </a:rPr>
                        <a:t>The Norman conquest of England resulted in the building of many castles because William the Conqueror believed that …</a:t>
                      </a:r>
                    </a:p>
                    <a:p>
                      <a:pPr marL="171450" indent="-171450">
                        <a:spcAft>
                          <a:spcPts val="400"/>
                        </a:spcAft>
                        <a:buFont typeface="Arial" panose="020B0604020202020204" pitchFamily="34" charset="0"/>
                        <a:buChar char="•"/>
                      </a:pPr>
                      <a:r>
                        <a:rPr lang="en-GB" sz="1000" dirty="0">
                          <a:latin typeface="Lexend Deca" pitchFamily="2" charset="0"/>
                        </a:rPr>
                        <a:t>The Tudor period resulted in much religious unrest through our country because …</a:t>
                      </a:r>
                    </a:p>
                    <a:p>
                      <a:pPr marL="171450" indent="-171450">
                        <a:spcAft>
                          <a:spcPts val="400"/>
                        </a:spcAft>
                        <a:buFont typeface="Arial" panose="020B0604020202020204" pitchFamily="34" charset="0"/>
                        <a:buChar char="•"/>
                      </a:pPr>
                      <a:r>
                        <a:rPr lang="en-GB" sz="1000" dirty="0">
                          <a:latin typeface="Lexend Deca" pitchFamily="2" charset="0"/>
                        </a:rPr>
                        <a:t>Many people believe that the Victorian era is one of the most significant times in our history because …</a:t>
                      </a:r>
                    </a:p>
                    <a:p>
                      <a:pPr marL="171450" indent="-171450">
                        <a:spcAft>
                          <a:spcPts val="400"/>
                        </a:spcAft>
                        <a:buFont typeface="Arial" panose="020B0604020202020204" pitchFamily="34" charset="0"/>
                        <a:buChar char="•"/>
                      </a:pPr>
                      <a:r>
                        <a:rPr lang="en-GB" sz="1000" dirty="0">
                          <a:latin typeface="Lexend Deca" pitchFamily="2" charset="0"/>
                        </a:rPr>
                        <a:t>Despite the advancements in industry and technology, there were many downsides to the Industrial Revolution …</a:t>
                      </a:r>
                    </a:p>
                    <a:p>
                      <a:pPr marL="171450" indent="-171450">
                        <a:spcAft>
                          <a:spcPts val="400"/>
                        </a:spcAft>
                        <a:buFont typeface="Arial" panose="020B0604020202020204" pitchFamily="34" charset="0"/>
                        <a:buChar char="•"/>
                      </a:pPr>
                      <a:r>
                        <a:rPr lang="en-GB" sz="1000" dirty="0">
                          <a:latin typeface="Lexend Deca" pitchFamily="2" charset="0"/>
                        </a:rPr>
                        <a:t>The COVID-19 pandemic could be considered a very significant period in our history because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a:txBody>
                    <a:bodyPr/>
                    <a:lstStyle/>
                    <a:p>
                      <a:pPr marL="171450" indent="-171450">
                        <a:spcAft>
                          <a:spcPts val="400"/>
                        </a:spcAft>
                        <a:buFont typeface="Arial" panose="020B0604020202020204" pitchFamily="34" charset="0"/>
                        <a:buChar char="•"/>
                      </a:pPr>
                      <a:r>
                        <a:rPr lang="en-GB" sz="1000" dirty="0">
                          <a:latin typeface="Lexend Deca" pitchFamily="2" charset="0"/>
                        </a:rPr>
                        <a:t>There were some communities where the loss of young males left a devastating impact because …</a:t>
                      </a:r>
                    </a:p>
                    <a:p>
                      <a:pPr marL="171450" indent="-171450">
                        <a:spcAft>
                          <a:spcPts val="400"/>
                        </a:spcAft>
                        <a:buFont typeface="Arial" panose="020B0604020202020204" pitchFamily="34" charset="0"/>
                        <a:buChar char="•"/>
                      </a:pPr>
                      <a:r>
                        <a:rPr lang="en-GB" sz="1000" dirty="0">
                          <a:latin typeface="Lexend Deca" pitchFamily="2" charset="0"/>
                        </a:rPr>
                        <a:t>Trench warfare was particularly unpleasant because …</a:t>
                      </a:r>
                    </a:p>
                    <a:p>
                      <a:pPr marL="171450" indent="-171450">
                        <a:spcAft>
                          <a:spcPts val="400"/>
                        </a:spcAft>
                        <a:buFont typeface="Arial" panose="020B0604020202020204" pitchFamily="34" charset="0"/>
                        <a:buChar char="•"/>
                      </a:pPr>
                      <a:r>
                        <a:rPr lang="en-GB" sz="1000" dirty="0">
                          <a:latin typeface="Lexend Deca" pitchFamily="2" charset="0"/>
                        </a:rPr>
                        <a:t>The First World War started because …</a:t>
                      </a:r>
                    </a:p>
                    <a:p>
                      <a:pPr marL="171450" indent="-171450">
                        <a:spcAft>
                          <a:spcPts val="400"/>
                        </a:spcAft>
                        <a:buFont typeface="Arial" panose="020B0604020202020204" pitchFamily="34" charset="0"/>
                        <a:buChar char="•"/>
                      </a:pPr>
                      <a:r>
                        <a:rPr lang="en-GB" sz="1000" dirty="0">
                          <a:latin typeface="Lexend Deca" pitchFamily="2" charset="0"/>
                        </a:rPr>
                        <a:t>The Treaty of Versailles meant that Germany was …</a:t>
                      </a:r>
                    </a:p>
                    <a:p>
                      <a:pPr marL="171450" indent="-171450">
                        <a:spcAft>
                          <a:spcPts val="400"/>
                        </a:spcAft>
                        <a:buFont typeface="Arial" panose="020B0604020202020204" pitchFamily="34" charset="0"/>
                        <a:buChar char="•"/>
                      </a:pPr>
                      <a:r>
                        <a:rPr lang="en-GB" sz="1000" dirty="0">
                          <a:latin typeface="Lexend Deca" pitchFamily="2" charset="0"/>
                        </a:rPr>
                        <a:t>Neville Chamberlain is known for his attempts at appeasement, however …</a:t>
                      </a:r>
                    </a:p>
                    <a:p>
                      <a:pPr marL="171450" indent="-171450">
                        <a:spcAft>
                          <a:spcPts val="400"/>
                        </a:spcAft>
                        <a:buFont typeface="Arial" panose="020B0604020202020204" pitchFamily="34" charset="0"/>
                        <a:buChar char="•"/>
                      </a:pPr>
                      <a:r>
                        <a:rPr lang="en-GB" sz="1000" dirty="0">
                          <a:latin typeface="Lexend Deca" pitchFamily="2" charset="0"/>
                        </a:rPr>
                        <a:t>Winston Churchill is considered a great wartime leader because …</a:t>
                      </a:r>
                    </a:p>
                    <a:p>
                      <a:pPr marL="171450" indent="-171450">
                        <a:spcAft>
                          <a:spcPts val="400"/>
                        </a:spcAft>
                        <a:buFont typeface="Arial" panose="020B0604020202020204" pitchFamily="34" charset="0"/>
                        <a:buChar char="•"/>
                      </a:pPr>
                      <a:r>
                        <a:rPr lang="en-GB" sz="1000" dirty="0">
                          <a:latin typeface="Lexend Deca" pitchFamily="2" charset="0"/>
                        </a:rPr>
                        <a:t>Adolf Hitler was very popular in Germany because he …</a:t>
                      </a:r>
                    </a:p>
                    <a:p>
                      <a:pPr marL="171450" indent="-171450">
                        <a:spcAft>
                          <a:spcPts val="400"/>
                        </a:spcAft>
                        <a:buFont typeface="Arial" panose="020B0604020202020204" pitchFamily="34" charset="0"/>
                        <a:buChar char="•"/>
                      </a:pPr>
                      <a:r>
                        <a:rPr lang="en-GB" sz="1000" dirty="0">
                          <a:latin typeface="Lexend Deca" pitchFamily="2" charset="0"/>
                        </a:rPr>
                        <a:t>The impact of World War Two remained well after the war was over because of rationing, poverty, the poor state of homes, and many other factors, meaning …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a:txBody>
                    <a:bodyPr/>
                    <a:lstStyle/>
                    <a:p>
                      <a:pPr marL="171450" indent="-171450">
                        <a:spcAft>
                          <a:spcPts val="400"/>
                        </a:spcAft>
                        <a:buFont typeface="Arial" panose="020B0604020202020204" pitchFamily="34" charset="0"/>
                        <a:buChar char="•"/>
                      </a:pPr>
                      <a:r>
                        <a:rPr lang="en-GB" sz="1000" dirty="0">
                          <a:latin typeface="Lexend Deca" pitchFamily="2" charset="0"/>
                        </a:rPr>
                        <a:t>The Golden Age was a very important period in Islamic history because …</a:t>
                      </a:r>
                    </a:p>
                    <a:p>
                      <a:pPr marL="171450" indent="-171450">
                        <a:spcAft>
                          <a:spcPts val="400"/>
                        </a:spcAft>
                        <a:buFont typeface="Arial" panose="020B0604020202020204" pitchFamily="34" charset="0"/>
                        <a:buChar char="•"/>
                      </a:pPr>
                      <a:r>
                        <a:rPr lang="en-GB" sz="1000" dirty="0">
                          <a:latin typeface="Lexend Deca" pitchFamily="2" charset="0"/>
                        </a:rPr>
                        <a:t>The House of Wisdom is known as the first university in the world because …</a:t>
                      </a:r>
                    </a:p>
                    <a:p>
                      <a:pPr marL="171450" indent="-171450">
                        <a:spcAft>
                          <a:spcPts val="400"/>
                        </a:spcAft>
                        <a:buFont typeface="Arial" panose="020B0604020202020204" pitchFamily="34" charset="0"/>
                        <a:buChar char="•"/>
                      </a:pPr>
                      <a:r>
                        <a:rPr lang="en-GB" sz="1000" dirty="0">
                          <a:latin typeface="Lexend Deca" pitchFamily="2" charset="0"/>
                        </a:rPr>
                        <a:t>Advancements in medicine, dentistry, astrology and education are parts of the legacy left by the Islamic civilisation …</a:t>
                      </a:r>
                    </a:p>
                    <a:p>
                      <a:pPr marL="171450" indent="-171450">
                        <a:spcAft>
                          <a:spcPts val="400"/>
                        </a:spcAft>
                        <a:buFont typeface="Arial" panose="020B0604020202020204" pitchFamily="34" charset="0"/>
                        <a:buChar char="•"/>
                      </a:pPr>
                      <a:r>
                        <a:rPr lang="en-GB" sz="1000" dirty="0">
                          <a:latin typeface="Lexend Deca" pitchFamily="2" charset="0"/>
                        </a:rPr>
                        <a:t>The Maya created several pyramids, which can still be visited today, for example …</a:t>
                      </a:r>
                    </a:p>
                    <a:p>
                      <a:pPr marL="171450" indent="-171450">
                        <a:spcAft>
                          <a:spcPts val="400"/>
                        </a:spcAft>
                        <a:buFont typeface="Arial" panose="020B0604020202020204" pitchFamily="34" charset="0"/>
                        <a:buChar char="•"/>
                      </a:pPr>
                      <a:r>
                        <a:rPr lang="en-GB" sz="1000" dirty="0">
                          <a:latin typeface="Lexend Deca" pitchFamily="2" charset="0"/>
                        </a:rPr>
                        <a:t>The pyramids help us understand about the civilisation’s knowledge of sound and light technology because …</a:t>
                      </a:r>
                    </a:p>
                    <a:p>
                      <a:pPr marL="171450" indent="-171450">
                        <a:spcAft>
                          <a:spcPts val="400"/>
                        </a:spcAft>
                        <a:buFont typeface="Arial" panose="020B0604020202020204" pitchFamily="34" charset="0"/>
                        <a:buChar char="•"/>
                      </a:pPr>
                      <a:r>
                        <a:rPr lang="en-GB" sz="1000" dirty="0">
                          <a:latin typeface="Lexend Deca" pitchFamily="2" charset="0"/>
                        </a:rPr>
                        <a:t>There are many theories about why the Mayan population disappeared or died out; amongst the theories …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extLst>
                  <a:ext uri="{0D108BD9-81ED-4DB2-BD59-A6C34878D82A}">
                    <a16:rowId xmlns:a16="http://schemas.microsoft.com/office/drawing/2014/main" val="1626665409"/>
                  </a:ext>
                </a:extLst>
              </a:tr>
              <a:tr h="368723">
                <a:tc gridSpan="3">
                  <a:txBody>
                    <a:bodyPr/>
                    <a:lstStyle/>
                    <a:p>
                      <a:pPr marL="0" indent="0" algn="l">
                        <a:buFont typeface="Arial" panose="020B0604020202020204" pitchFamily="34" charset="0"/>
                        <a:buNone/>
                      </a:pPr>
                      <a:r>
                        <a:rPr lang="en-GB" sz="1400" b="1" dirty="0">
                          <a:solidFill>
                            <a:srgbClr val="7030A0"/>
                          </a:solidFill>
                          <a:latin typeface="Lexend Deca" pitchFamily="2" charset="0"/>
                        </a:rPr>
                        <a:t>Disciplinary Knowledge</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DBC2F3"/>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43963124"/>
                  </a:ext>
                </a:extLst>
              </a:tr>
              <a:tr h="1555725">
                <a:tc gridSpan="3">
                  <a:txBody>
                    <a:bodyPr/>
                    <a:lstStyle/>
                    <a:p>
                      <a:pPr marL="171450" indent="-171450" algn="l">
                        <a:spcAft>
                          <a:spcPts val="400"/>
                        </a:spcAft>
                        <a:buFont typeface="Arial" panose="020B0604020202020204" pitchFamily="34" charset="0"/>
                        <a:buChar char="•"/>
                      </a:pPr>
                      <a:r>
                        <a:rPr lang="en-GB" sz="1100" dirty="0">
                          <a:latin typeface="Lexend Deca" pitchFamily="2" charset="0"/>
                        </a:rPr>
                        <a:t>A timeline is one of the best ways to show what happened in Britain after 1066 because …</a:t>
                      </a:r>
                    </a:p>
                    <a:p>
                      <a:pPr marL="171450" indent="-171450" algn="l">
                        <a:spcAft>
                          <a:spcPts val="400"/>
                        </a:spcAft>
                        <a:buFont typeface="Arial" panose="020B0604020202020204" pitchFamily="34" charset="0"/>
                        <a:buChar char="•"/>
                      </a:pPr>
                      <a:r>
                        <a:rPr lang="en-GB" sz="1100" dirty="0">
                          <a:latin typeface="Lexend Deca" pitchFamily="2" charset="0"/>
                        </a:rPr>
                        <a:t>When thinking about the two world wars, it is important to consider events chronologically because …</a:t>
                      </a:r>
                    </a:p>
                    <a:p>
                      <a:pPr marL="171450" indent="-171450" algn="l">
                        <a:spcAft>
                          <a:spcPts val="400"/>
                        </a:spcAft>
                        <a:buFont typeface="Arial" panose="020B0604020202020204" pitchFamily="34" charset="0"/>
                        <a:buChar char="•"/>
                      </a:pPr>
                      <a:r>
                        <a:rPr lang="en-GB" sz="1100" dirty="0">
                          <a:latin typeface="Lexend Deca" pitchFamily="2" charset="0"/>
                        </a:rPr>
                        <a:t>As we look at more recent historical events, it is likely that we have a more accurate account of what happened because … </a:t>
                      </a:r>
                    </a:p>
                    <a:p>
                      <a:pPr marL="171450" indent="-171450" algn="l">
                        <a:spcAft>
                          <a:spcPts val="400"/>
                        </a:spcAft>
                        <a:buFont typeface="Arial" panose="020B0604020202020204" pitchFamily="34" charset="0"/>
                        <a:buChar char="•"/>
                      </a:pPr>
                      <a:r>
                        <a:rPr lang="en-GB" sz="1100" dirty="0">
                          <a:latin typeface="Lexend Deca" pitchFamily="2" charset="0"/>
                        </a:rPr>
                        <a:t>We must be cautious about recounting historical events because propaganda ….</a:t>
                      </a:r>
                    </a:p>
                    <a:p>
                      <a:pPr marL="171450" indent="-171450" algn="l">
                        <a:spcAft>
                          <a:spcPts val="400"/>
                        </a:spcAft>
                        <a:buFont typeface="Arial" panose="020B0604020202020204" pitchFamily="34" charset="0"/>
                        <a:buChar char="•"/>
                      </a:pPr>
                      <a:r>
                        <a:rPr lang="en-GB" sz="1100" dirty="0">
                          <a:latin typeface="Lexend Deca" pitchFamily="2" charset="0"/>
                        </a:rPr>
                        <a:t>When studying historical events across the world, we realise that religion has had a big part to play because …</a:t>
                      </a:r>
                    </a:p>
                    <a:p>
                      <a:pPr marL="171450" indent="-171450" algn="l">
                        <a:spcAft>
                          <a:spcPts val="300"/>
                        </a:spcAft>
                        <a:buFont typeface="Arial" panose="020B0604020202020204" pitchFamily="34" charset="0"/>
                        <a:buChar char="•"/>
                      </a:pPr>
                      <a:r>
                        <a:rPr lang="en-GB" sz="1100" dirty="0">
                          <a:latin typeface="Lexend Deca" pitchFamily="2" charset="0"/>
                        </a:rPr>
                        <a:t>The term used by Churchill, ‘History is written by the victors’, should make us cautious about recalling historical events because …   </a:t>
                      </a:r>
                    </a:p>
                  </a:txBody>
                  <a:tcPr>
                    <a:lnL w="12700" cap="flat" cmpd="sng" algn="ctr">
                      <a:solidFill>
                        <a:srgbClr val="7030A0"/>
                      </a:solidFill>
                      <a:prstDash val="solid"/>
                      <a:round/>
                      <a:headEnd type="none" w="med" len="med"/>
                      <a:tailEnd type="none" w="med" len="med"/>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chemeClr val="bg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822661644"/>
                  </a:ext>
                </a:extLst>
              </a:tr>
            </a:tbl>
          </a:graphicData>
        </a:graphic>
      </p:graphicFrame>
    </p:spTree>
    <p:extLst>
      <p:ext uri="{BB962C8B-B14F-4D97-AF65-F5344CB8AC3E}">
        <p14:creationId xmlns:p14="http://schemas.microsoft.com/office/powerpoint/2010/main" val="309966411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2B3DC8195B0E46B5FF78ABEDAB07F8" ma:contentTypeVersion="14" ma:contentTypeDescription="Create a new document." ma:contentTypeScope="" ma:versionID="bfa944e5c38969ba09fa039ccb6d3148">
  <xsd:schema xmlns:xsd="http://www.w3.org/2001/XMLSchema" xmlns:xs="http://www.w3.org/2001/XMLSchema" xmlns:p="http://schemas.microsoft.com/office/2006/metadata/properties" xmlns:ns2="f1dd73a6-715c-4858-a610-0350952aa3bc" xmlns:ns3="89221922-574d-4b99-a91f-8a03bbe90120" targetNamespace="http://schemas.microsoft.com/office/2006/metadata/properties" ma:root="true" ma:fieldsID="b3ae2abd0090078fa70674e876a9ef4d" ns2:_="" ns3:_="">
    <xsd:import namespace="f1dd73a6-715c-4858-a610-0350952aa3bc"/>
    <xsd:import namespace="89221922-574d-4b99-a91f-8a03bbe9012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dd73a6-715c-4858-a610-0350952aa3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a0f76a0-439b-4427-9caa-7332b7a5ffd6"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9221922-574d-4b99-a91f-8a03bbe9012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4faedf-9248-45cd-a6e6-fcf6cf0e888c}" ma:internalName="TaxCatchAll" ma:showField="CatchAllData" ma:web="89221922-574d-4b99-a91f-8a03bbe9012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9221922-574d-4b99-a91f-8a03bbe90120" xsi:nil="true"/>
    <lcf76f155ced4ddcb4097134ff3c332f xmlns="f1dd73a6-715c-4858-a610-0350952aa3b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2A1ADC4-ABC4-400D-B515-0D12916D29DF}"/>
</file>

<file path=customXml/itemProps2.xml><?xml version="1.0" encoding="utf-8"?>
<ds:datastoreItem xmlns:ds="http://schemas.openxmlformats.org/officeDocument/2006/customXml" ds:itemID="{AC54DFAD-531F-4A9E-BEC2-B0ABD6B47086}"/>
</file>

<file path=customXml/itemProps3.xml><?xml version="1.0" encoding="utf-8"?>
<ds:datastoreItem xmlns:ds="http://schemas.openxmlformats.org/officeDocument/2006/customXml" ds:itemID="{3CB07425-F8AA-45DC-8573-20ED4A555556}"/>
</file>

<file path=docProps/app.xml><?xml version="1.0" encoding="utf-8"?>
<Properties xmlns="http://schemas.openxmlformats.org/officeDocument/2006/extended-properties" xmlns:vt="http://schemas.openxmlformats.org/officeDocument/2006/docPropsVTypes">
  <Template>Office Theme</Template>
  <TotalTime>506</TotalTime>
  <Words>2524</Words>
  <Application>Microsoft Office PowerPoint</Application>
  <PresentationFormat>On-screen Show (4:3)</PresentationFormat>
  <Paragraphs>209</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Lexend Deca</vt:lpstr>
      <vt:lpstr>Lexend Deca Light</vt:lpstr>
      <vt:lpstr>Lexend Deca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Claire Dutton, Focus Education</dc:creator>
  <cp:lastModifiedBy>John Searl</cp:lastModifiedBy>
  <cp:revision>5</cp:revision>
  <dcterms:created xsi:type="dcterms:W3CDTF">2025-04-23T07:17:41Z</dcterms:created>
  <dcterms:modified xsi:type="dcterms:W3CDTF">2025-04-26T15:20:17Z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0x010100772B3DC8195B0E46B5FF78ABEDAB07F8</vt:lpwstr>
  </property>
</Properties>
</file>