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74" r:id="rId2"/>
  </p:sldMasterIdLst>
  <p:notesMasterIdLst>
    <p:notesMasterId r:id="rId11"/>
  </p:notesMasterIdLst>
  <p:sldIdLst>
    <p:sldId id="264" r:id="rId3"/>
    <p:sldId id="469" r:id="rId4"/>
    <p:sldId id="258" r:id="rId5"/>
    <p:sldId id="259" r:id="rId6"/>
    <p:sldId id="260" r:id="rId7"/>
    <p:sldId id="261" r:id="rId8"/>
    <p:sldId id="262" r:id="rId9"/>
    <p:sldId id="263"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35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4C9153-1A39-4A3E-BF07-9581E08B7976}" v="156" dt="2025-04-26T09:29:17.0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9" d="100"/>
          <a:sy n="99" d="100"/>
        </p:scale>
        <p:origin x="1902"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18" Type="http://schemas.openxmlformats.org/officeDocument/2006/relationships/customXml" Target="../customXml/item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earl" userId="668ceaf0cfe2af05" providerId="LiveId" clId="{6F4C9153-1A39-4A3E-BF07-9581E08B7976}"/>
    <pc:docChg chg="undo custSel modSld">
      <pc:chgData name="John Searl" userId="668ceaf0cfe2af05" providerId="LiveId" clId="{6F4C9153-1A39-4A3E-BF07-9581E08B7976}" dt="2025-04-26T15:19:14.460" v="1226" actId="20577"/>
      <pc:docMkLst>
        <pc:docMk/>
      </pc:docMkLst>
      <pc:sldChg chg="addSp modSp mod">
        <pc:chgData name="John Searl" userId="668ceaf0cfe2af05" providerId="LiveId" clId="{6F4C9153-1A39-4A3E-BF07-9581E08B7976}" dt="2025-04-26T14:53:18.345" v="474" actId="20577"/>
        <pc:sldMkLst>
          <pc:docMk/>
          <pc:sldMk cId="3315923859" sldId="258"/>
        </pc:sldMkLst>
        <pc:spChg chg="add mod">
          <ac:chgData name="John Searl" userId="668ceaf0cfe2af05" providerId="LiveId" clId="{6F4C9153-1A39-4A3E-BF07-9581E08B7976}" dt="2025-04-26T07:30:47.835" v="329"/>
          <ac:spMkLst>
            <pc:docMk/>
            <pc:sldMk cId="3315923859" sldId="258"/>
            <ac:spMk id="3" creationId="{930E0276-0C9D-E081-F7B3-212A3A1A5211}"/>
          </ac:spMkLst>
        </pc:spChg>
        <pc:spChg chg="mod">
          <ac:chgData name="John Searl" userId="668ceaf0cfe2af05" providerId="LiveId" clId="{6F4C9153-1A39-4A3E-BF07-9581E08B7976}" dt="2025-04-26T09:26:51.822" v="341" actId="1035"/>
          <ac:spMkLst>
            <pc:docMk/>
            <pc:sldMk cId="3315923859" sldId="258"/>
            <ac:spMk id="5" creationId="{8F3A5343-2A4C-BF36-5C63-49D1A04C0F3D}"/>
          </ac:spMkLst>
        </pc:spChg>
        <pc:graphicFrameChg chg="add mod modGraphic">
          <ac:chgData name="John Searl" userId="668ceaf0cfe2af05" providerId="LiveId" clId="{6F4C9153-1A39-4A3E-BF07-9581E08B7976}" dt="2025-04-26T14:53:18.345" v="474" actId="20577"/>
          <ac:graphicFrameMkLst>
            <pc:docMk/>
            <pc:sldMk cId="3315923859" sldId="258"/>
            <ac:graphicFrameMk id="2" creationId="{CC1DDD56-DCE2-0C11-1150-447DA6BEC039}"/>
          </ac:graphicFrameMkLst>
        </pc:graphicFrameChg>
      </pc:sldChg>
      <pc:sldChg chg="addSp modSp mod">
        <pc:chgData name="John Searl" userId="668ceaf0cfe2af05" providerId="LiveId" clId="{6F4C9153-1A39-4A3E-BF07-9581E08B7976}" dt="2025-04-26T14:58:26.712" v="623" actId="20577"/>
        <pc:sldMkLst>
          <pc:docMk/>
          <pc:sldMk cId="3321470453" sldId="259"/>
        </pc:sldMkLst>
        <pc:spChg chg="add mod">
          <ac:chgData name="John Searl" userId="668ceaf0cfe2af05" providerId="LiveId" clId="{6F4C9153-1A39-4A3E-BF07-9581E08B7976}" dt="2025-04-26T07:30:55.067" v="330"/>
          <ac:spMkLst>
            <pc:docMk/>
            <pc:sldMk cId="3321470453" sldId="259"/>
            <ac:spMk id="3" creationId="{447CE99E-0BE4-1DF2-0E31-B8E70EEBFBE3}"/>
          </ac:spMkLst>
        </pc:spChg>
        <pc:spChg chg="mod">
          <ac:chgData name="John Searl" userId="668ceaf0cfe2af05" providerId="LiveId" clId="{6F4C9153-1A39-4A3E-BF07-9581E08B7976}" dt="2025-04-26T09:27:13.903" v="344" actId="1035"/>
          <ac:spMkLst>
            <pc:docMk/>
            <pc:sldMk cId="3321470453" sldId="259"/>
            <ac:spMk id="5" creationId="{5B13BA76-0B31-73D5-FCD3-3CA5E25060AC}"/>
          </ac:spMkLst>
        </pc:spChg>
        <pc:graphicFrameChg chg="add mod modGraphic">
          <ac:chgData name="John Searl" userId="668ceaf0cfe2af05" providerId="LiveId" clId="{6F4C9153-1A39-4A3E-BF07-9581E08B7976}" dt="2025-04-26T14:58:26.712" v="623" actId="20577"/>
          <ac:graphicFrameMkLst>
            <pc:docMk/>
            <pc:sldMk cId="3321470453" sldId="259"/>
            <ac:graphicFrameMk id="2" creationId="{5508AEE9-1777-B130-7B9D-7B5FB9E92A8B}"/>
          </ac:graphicFrameMkLst>
        </pc:graphicFrameChg>
      </pc:sldChg>
      <pc:sldChg chg="addSp delSp modSp mod">
        <pc:chgData name="John Searl" userId="668ceaf0cfe2af05" providerId="LiveId" clId="{6F4C9153-1A39-4A3E-BF07-9581E08B7976}" dt="2025-04-26T15:04:32.749" v="757" actId="20577"/>
        <pc:sldMkLst>
          <pc:docMk/>
          <pc:sldMk cId="4078214309" sldId="260"/>
        </pc:sldMkLst>
        <pc:spChg chg="add mod">
          <ac:chgData name="John Searl" userId="668ceaf0cfe2af05" providerId="LiveId" clId="{6F4C9153-1A39-4A3E-BF07-9581E08B7976}" dt="2025-04-26T07:30:59.256" v="331"/>
          <ac:spMkLst>
            <pc:docMk/>
            <pc:sldMk cId="4078214309" sldId="260"/>
            <ac:spMk id="2" creationId="{5EA09A0A-E0D0-DC15-C493-9D5168D94A8A}"/>
          </ac:spMkLst>
        </pc:spChg>
        <pc:spChg chg="add del">
          <ac:chgData name="John Searl" userId="668ceaf0cfe2af05" providerId="LiveId" clId="{6F4C9153-1A39-4A3E-BF07-9581E08B7976}" dt="2025-04-25T16:34:35.263" v="5" actId="22"/>
          <ac:spMkLst>
            <pc:docMk/>
            <pc:sldMk cId="4078214309" sldId="260"/>
            <ac:spMk id="3" creationId="{2A3F8767-CD06-734B-E063-E22E5FC4D8B4}"/>
          </ac:spMkLst>
        </pc:spChg>
        <pc:spChg chg="mod">
          <ac:chgData name="John Searl" userId="668ceaf0cfe2af05" providerId="LiveId" clId="{6F4C9153-1A39-4A3E-BF07-9581E08B7976}" dt="2025-04-26T09:27:26.482" v="347" actId="1035"/>
          <ac:spMkLst>
            <pc:docMk/>
            <pc:sldMk cId="4078214309" sldId="260"/>
            <ac:spMk id="5" creationId="{0F97B8FC-6E88-3BD6-8ADE-25F62FD37C80}"/>
          </ac:spMkLst>
        </pc:spChg>
        <pc:graphicFrameChg chg="add mod modGraphic">
          <ac:chgData name="John Searl" userId="668ceaf0cfe2af05" providerId="LiveId" clId="{6F4C9153-1A39-4A3E-BF07-9581E08B7976}" dt="2025-04-26T15:04:32.749" v="757" actId="20577"/>
          <ac:graphicFrameMkLst>
            <pc:docMk/>
            <pc:sldMk cId="4078214309" sldId="260"/>
            <ac:graphicFrameMk id="4" creationId="{83CCD82C-F2F8-C08E-A17D-2D58C63BDA53}"/>
          </ac:graphicFrameMkLst>
        </pc:graphicFrameChg>
      </pc:sldChg>
      <pc:sldChg chg="addSp modSp mod">
        <pc:chgData name="John Searl" userId="668ceaf0cfe2af05" providerId="LiveId" clId="{6F4C9153-1A39-4A3E-BF07-9581E08B7976}" dt="2025-04-26T15:08:58.833" v="917" actId="20577"/>
        <pc:sldMkLst>
          <pc:docMk/>
          <pc:sldMk cId="201011444" sldId="261"/>
        </pc:sldMkLst>
        <pc:spChg chg="add mod">
          <ac:chgData name="John Searl" userId="668ceaf0cfe2af05" providerId="LiveId" clId="{6F4C9153-1A39-4A3E-BF07-9581E08B7976}" dt="2025-04-26T07:31:08.733" v="332"/>
          <ac:spMkLst>
            <pc:docMk/>
            <pc:sldMk cId="201011444" sldId="261"/>
            <ac:spMk id="3" creationId="{395C3194-4FF2-1BC5-D5D3-7FE1F8E3B4D5}"/>
          </ac:spMkLst>
        </pc:spChg>
        <pc:spChg chg="mod">
          <ac:chgData name="John Searl" userId="668ceaf0cfe2af05" providerId="LiveId" clId="{6F4C9153-1A39-4A3E-BF07-9581E08B7976}" dt="2025-04-26T09:27:34.872" v="350" actId="1035"/>
          <ac:spMkLst>
            <pc:docMk/>
            <pc:sldMk cId="201011444" sldId="261"/>
            <ac:spMk id="5" creationId="{4A8AC9AB-1CA1-1337-9278-964797E43F10}"/>
          </ac:spMkLst>
        </pc:spChg>
        <pc:graphicFrameChg chg="add mod modGraphic">
          <ac:chgData name="John Searl" userId="668ceaf0cfe2af05" providerId="LiveId" clId="{6F4C9153-1A39-4A3E-BF07-9581E08B7976}" dt="2025-04-26T15:08:58.833" v="917" actId="20577"/>
          <ac:graphicFrameMkLst>
            <pc:docMk/>
            <pc:sldMk cId="201011444" sldId="261"/>
            <ac:graphicFrameMk id="2" creationId="{109261B9-D51E-6425-99F5-479DA6C55D5B}"/>
          </ac:graphicFrameMkLst>
        </pc:graphicFrameChg>
      </pc:sldChg>
      <pc:sldChg chg="addSp modSp mod">
        <pc:chgData name="John Searl" userId="668ceaf0cfe2af05" providerId="LiveId" clId="{6F4C9153-1A39-4A3E-BF07-9581E08B7976}" dt="2025-04-26T15:14:11.099" v="1033" actId="20577"/>
        <pc:sldMkLst>
          <pc:docMk/>
          <pc:sldMk cId="382492866" sldId="262"/>
        </pc:sldMkLst>
        <pc:spChg chg="add mod">
          <ac:chgData name="John Searl" userId="668ceaf0cfe2af05" providerId="LiveId" clId="{6F4C9153-1A39-4A3E-BF07-9581E08B7976}" dt="2025-04-26T07:31:25.009" v="335"/>
          <ac:spMkLst>
            <pc:docMk/>
            <pc:sldMk cId="382492866" sldId="262"/>
            <ac:spMk id="3" creationId="{853CFE00-583C-9A4D-1A0D-9C8EE2007E8A}"/>
          </ac:spMkLst>
        </pc:spChg>
        <pc:spChg chg="mod">
          <ac:chgData name="John Searl" userId="668ceaf0cfe2af05" providerId="LiveId" clId="{6F4C9153-1A39-4A3E-BF07-9581E08B7976}" dt="2025-04-26T09:27:45.690" v="353" actId="1035"/>
          <ac:spMkLst>
            <pc:docMk/>
            <pc:sldMk cId="382492866" sldId="262"/>
            <ac:spMk id="5" creationId="{40BA5242-8E95-A326-B768-6B807F82E772}"/>
          </ac:spMkLst>
        </pc:spChg>
        <pc:graphicFrameChg chg="add mod modGraphic">
          <ac:chgData name="John Searl" userId="668ceaf0cfe2af05" providerId="LiveId" clId="{6F4C9153-1A39-4A3E-BF07-9581E08B7976}" dt="2025-04-26T15:14:11.099" v="1033" actId="20577"/>
          <ac:graphicFrameMkLst>
            <pc:docMk/>
            <pc:sldMk cId="382492866" sldId="262"/>
            <ac:graphicFrameMk id="2" creationId="{849A7E89-8BDE-1015-B962-5969CD64EB1F}"/>
          </ac:graphicFrameMkLst>
        </pc:graphicFrameChg>
      </pc:sldChg>
      <pc:sldChg chg="addSp modSp mod">
        <pc:chgData name="John Searl" userId="668ceaf0cfe2af05" providerId="LiveId" clId="{6F4C9153-1A39-4A3E-BF07-9581E08B7976}" dt="2025-04-26T15:19:14.460" v="1226" actId="20577"/>
        <pc:sldMkLst>
          <pc:docMk/>
          <pc:sldMk cId="3693296611" sldId="263"/>
        </pc:sldMkLst>
        <pc:spChg chg="add mod">
          <ac:chgData name="John Searl" userId="668ceaf0cfe2af05" providerId="LiveId" clId="{6F4C9153-1A39-4A3E-BF07-9581E08B7976}" dt="2025-04-26T07:31:32.837" v="336"/>
          <ac:spMkLst>
            <pc:docMk/>
            <pc:sldMk cId="3693296611" sldId="263"/>
            <ac:spMk id="3" creationId="{2756AE8D-0510-5152-BC32-D20D23C590A9}"/>
          </ac:spMkLst>
        </pc:spChg>
        <pc:spChg chg="mod">
          <ac:chgData name="John Searl" userId="668ceaf0cfe2af05" providerId="LiveId" clId="{6F4C9153-1A39-4A3E-BF07-9581E08B7976}" dt="2025-04-26T09:27:52.042" v="356" actId="1035"/>
          <ac:spMkLst>
            <pc:docMk/>
            <pc:sldMk cId="3693296611" sldId="263"/>
            <ac:spMk id="5" creationId="{522CA25B-6DAE-9426-C633-36E9B4ADF223}"/>
          </ac:spMkLst>
        </pc:spChg>
        <pc:graphicFrameChg chg="add mod modGraphic">
          <ac:chgData name="John Searl" userId="668ceaf0cfe2af05" providerId="LiveId" clId="{6F4C9153-1A39-4A3E-BF07-9581E08B7976}" dt="2025-04-26T15:19:14.460" v="1226" actId="20577"/>
          <ac:graphicFrameMkLst>
            <pc:docMk/>
            <pc:sldMk cId="3693296611" sldId="263"/>
            <ac:graphicFrameMk id="2" creationId="{0DFABA1C-22E6-1967-9C39-B4B0B978BCEE}"/>
          </ac:graphicFrameMkLst>
        </pc:graphicFrameChg>
      </pc:sldChg>
      <pc:sldChg chg="addSp delSp modSp mod">
        <pc:chgData name="John Searl" userId="668ceaf0cfe2af05" providerId="LiveId" clId="{6F4C9153-1A39-4A3E-BF07-9581E08B7976}" dt="2025-04-26T07:30:38.337" v="328"/>
        <pc:sldMkLst>
          <pc:docMk/>
          <pc:sldMk cId="2170491103" sldId="469"/>
        </pc:sldMkLst>
        <pc:spChg chg="add mod">
          <ac:chgData name="John Searl" userId="668ceaf0cfe2af05" providerId="LiveId" clId="{6F4C9153-1A39-4A3E-BF07-9581E08B7976}" dt="2025-04-26T07:30:38.337" v="328"/>
          <ac:spMkLst>
            <pc:docMk/>
            <pc:sldMk cId="2170491103" sldId="469"/>
            <ac:spMk id="2" creationId="{632EFB79-F30B-B30F-3B8A-AB4DA8969813}"/>
          </ac:spMkLst>
        </pc:spChg>
        <pc:spChg chg="del">
          <ac:chgData name="John Searl" userId="668ceaf0cfe2af05" providerId="LiveId" clId="{6F4C9153-1A39-4A3E-BF07-9581E08B7976}" dt="2025-04-26T07:30:36.105" v="327" actId="478"/>
          <ac:spMkLst>
            <pc:docMk/>
            <pc:sldMk cId="2170491103" sldId="469"/>
            <ac:spMk id="10" creationId="{6050E29C-01AE-DA13-B97B-AE67F9ECC9F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Lexend Deca" pitchFamily="2"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Lexend Deca" pitchFamily="2" charset="0"/>
              </a:defRPr>
            </a:lvl1pPr>
          </a:lstStyle>
          <a:p>
            <a:fld id="{0C7D2F39-B7BF-40E5-A844-A4737A5A87E0}" type="datetimeFigureOut">
              <a:rPr lang="en-GB" smtClean="0"/>
              <a:pPr/>
              <a:t>26/04/2025</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Lexend Deca" pitchFamily="2"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Lexend Deca" pitchFamily="2" charset="0"/>
              </a:defRPr>
            </a:lvl1pPr>
          </a:lstStyle>
          <a:p>
            <a:fld id="{70BA4289-165F-44F7-875E-BBBF4B7CECE7}" type="slidenum">
              <a:rPr lang="en-GB" smtClean="0"/>
              <a:pPr/>
              <a:t>‹#›</a:t>
            </a:fld>
            <a:endParaRPr lang="en-GB" dirty="0"/>
          </a:p>
        </p:txBody>
      </p:sp>
    </p:spTree>
    <p:extLst>
      <p:ext uri="{BB962C8B-B14F-4D97-AF65-F5344CB8AC3E}">
        <p14:creationId xmlns:p14="http://schemas.microsoft.com/office/powerpoint/2010/main" val="1990745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Lexend Deca" pitchFamily="2" charset="0"/>
        <a:ea typeface="+mn-ea"/>
        <a:cs typeface="+mn-cs"/>
      </a:defRPr>
    </a:lvl1pPr>
    <a:lvl2pPr marL="457200" algn="l" defTabSz="914400" rtl="0" eaLnBrk="1" latinLnBrk="0" hangingPunct="1">
      <a:defRPr sz="1200" kern="1200">
        <a:solidFill>
          <a:schemeClr val="tx1"/>
        </a:solidFill>
        <a:latin typeface="Lexend Deca" pitchFamily="2" charset="0"/>
        <a:ea typeface="+mn-ea"/>
        <a:cs typeface="+mn-cs"/>
      </a:defRPr>
    </a:lvl2pPr>
    <a:lvl3pPr marL="914400" algn="l" defTabSz="914400" rtl="0" eaLnBrk="1" latinLnBrk="0" hangingPunct="1">
      <a:defRPr sz="1200" kern="1200">
        <a:solidFill>
          <a:schemeClr val="tx1"/>
        </a:solidFill>
        <a:latin typeface="Lexend Deca" pitchFamily="2" charset="0"/>
        <a:ea typeface="+mn-ea"/>
        <a:cs typeface="+mn-cs"/>
      </a:defRPr>
    </a:lvl3pPr>
    <a:lvl4pPr marL="1371600" algn="l" defTabSz="914400" rtl="0" eaLnBrk="1" latinLnBrk="0" hangingPunct="1">
      <a:defRPr sz="1200" kern="1200">
        <a:solidFill>
          <a:schemeClr val="tx1"/>
        </a:solidFill>
        <a:latin typeface="Lexend Deca" pitchFamily="2" charset="0"/>
        <a:ea typeface="+mn-ea"/>
        <a:cs typeface="+mn-cs"/>
      </a:defRPr>
    </a:lvl4pPr>
    <a:lvl5pPr marL="1828800" algn="l" defTabSz="914400" rtl="0" eaLnBrk="1" latinLnBrk="0" hangingPunct="1">
      <a:defRPr sz="1200" kern="1200">
        <a:solidFill>
          <a:schemeClr val="tx1"/>
        </a:solidFill>
        <a:latin typeface="Lexend De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7425D1-1BD8-4D3A-A9E0-6993A2955E28}" type="slidenum">
              <a:rPr kumimoji="0" lang="en-GB"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446141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a:xfrm>
            <a:off x="3623733" y="6117336"/>
            <a:ext cx="3609438" cy="365125"/>
          </a:xfrm>
        </p:spPr>
        <p:txBody>
          <a:bodyPr/>
          <a:lstStyle/>
          <a:p>
            <a:endParaRPr lang="en-GB" dirty="0"/>
          </a:p>
        </p:txBody>
      </p:sp>
      <p:sp>
        <p:nvSpPr>
          <p:cNvPr id="6" name="Slide Number Placeholder 5"/>
          <p:cNvSpPr>
            <a:spLocks noGrp="1"/>
          </p:cNvSpPr>
          <p:nvPr>
            <p:ph type="sldNum" sz="quarter" idx="12"/>
          </p:nvPr>
        </p:nvSpPr>
        <p:spPr>
          <a:xfrm>
            <a:off x="8275320" y="6117336"/>
            <a:ext cx="411480" cy="365125"/>
          </a:xfrm>
        </p:spPr>
        <p:txBody>
          <a:bodyPr/>
          <a:lstStyle/>
          <a:p>
            <a:fld id="{EFB451A3-2427-4B95-8A02-6011A04EAD04}" type="slidenum">
              <a:rPr lang="en-GB" smtClean="0"/>
              <a:t>‹#›</a:t>
            </a:fld>
            <a:endParaRPr lang="en-GB" dirty="0"/>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86432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a:xfrm>
            <a:off x="1972647" y="6108173"/>
            <a:ext cx="5314517" cy="365125"/>
          </a:xfrm>
        </p:spPr>
        <p:txBody>
          <a:bodyPr/>
          <a:lstStyle/>
          <a:p>
            <a:endParaRPr lang="en-GB" dirty="0"/>
          </a:p>
        </p:txBody>
      </p:sp>
      <p:sp>
        <p:nvSpPr>
          <p:cNvPr id="6" name="Slide Number Placeholder 5"/>
          <p:cNvSpPr>
            <a:spLocks noGrp="1"/>
          </p:cNvSpPr>
          <p:nvPr>
            <p:ph type="sldNum" sz="quarter" idx="12"/>
          </p:nvPr>
        </p:nvSpPr>
        <p:spPr>
          <a:xfrm>
            <a:off x="8258967" y="6108173"/>
            <a:ext cx="427833" cy="365125"/>
          </a:xfrm>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32993546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a:xfrm>
            <a:off x="8273317" y="6116070"/>
            <a:ext cx="413483" cy="365125"/>
          </a:xfrm>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402617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2500916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4121853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1982127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341894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2475787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4226029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3548885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2297004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latin typeface="Lexend Deca" pitchFamily="2" charset="0"/>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latin typeface="Lexend Deca" pitchFamily="2" charset="0"/>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8375135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3203486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latin typeface="Lexend Deca" pitchFamily="2" charset="0"/>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latin typeface="Lexend Deca" pitchFamily="2" charset="0"/>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29049741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2073637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27354676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6152F7-FDE2-4DEE-B92C-18A64833C151}"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FB451A3-2427-4B95-8A02-6011A04EAD04}" type="slidenum">
              <a:rPr lang="en-GB" smtClean="0"/>
              <a:t>‹#›</a:t>
            </a:fld>
            <a:endParaRPr lang="en-GB" dirty="0"/>
          </a:p>
        </p:txBody>
      </p:sp>
    </p:spTree>
    <p:extLst>
      <p:ext uri="{BB962C8B-B14F-4D97-AF65-F5344CB8AC3E}">
        <p14:creationId xmlns:p14="http://schemas.microsoft.com/office/powerpoint/2010/main" val="3646626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534592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44640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839799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712167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624476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34605262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9803763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1931138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30210178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556670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379389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Lexend Deca" pitchFamily="2" charset="0"/>
              </a:defRPr>
            </a:lvl1pPr>
          </a:lstStyle>
          <a:p>
            <a:fld id="{786152F7-FDE2-4DEE-B92C-18A64833C151}" type="datetimeFigureOut">
              <a:rPr lang="en-GB" smtClean="0"/>
              <a:pPr/>
              <a:t>26/04/2025</a:t>
            </a:fld>
            <a:endParaRPr lang="en-GB" dirty="0"/>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Lexend Deca" pitchFamily="2" charset="0"/>
              </a:defRPr>
            </a:lvl1pPr>
          </a:lstStyle>
          <a:p>
            <a:endParaRPr lang="en-GB" dirty="0"/>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Lexend Deca" pitchFamily="2" charset="0"/>
              </a:defRPr>
            </a:lvl1pPr>
          </a:lstStyle>
          <a:p>
            <a:fld id="{EFB451A3-2427-4B95-8A02-6011A04EAD04}" type="slidenum">
              <a:rPr lang="en-GB" smtClean="0"/>
              <a:pPr/>
              <a:t>‹#›</a:t>
            </a:fld>
            <a:endParaRPr lang="en-GB" dirty="0"/>
          </a:p>
        </p:txBody>
      </p:sp>
    </p:spTree>
    <p:extLst>
      <p:ext uri="{BB962C8B-B14F-4D97-AF65-F5344CB8AC3E}">
        <p14:creationId xmlns:p14="http://schemas.microsoft.com/office/powerpoint/2010/main" val="31789815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Lexend Deca" pitchFamily="2"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Lexend Deca" pitchFamily="2" charset="0"/>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Lexend Deca" pitchFamily="2" charset="0"/>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Lexend Deca" pitchFamily="2" charset="0"/>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Lexend Deca" pitchFamily="2" charset="0"/>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Lexend Deca" pitchFamily="2" charset="0"/>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latin typeface="Lexend Deca" pitchFamily="2" charset="0"/>
              </a:defRPr>
            </a:lvl1pPr>
          </a:lstStyle>
          <a:p>
            <a:fld id="{1FB3AC6C-0793-4DF5-9019-985DB7A309C7}" type="datetimeFigureOut">
              <a:rPr lang="en-GB" smtClean="0"/>
              <a:pPr/>
              <a:t>26/04/2025</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latin typeface="Lexend Deca" pitchFamily="2" charset="0"/>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latin typeface="Lexend Deca" pitchFamily="2" charset="0"/>
              </a:defRPr>
            </a:lvl1pPr>
          </a:lstStyle>
          <a:p>
            <a:fld id="{E7DA29C6-BE5C-4EB2-90C1-F856738D8D3C}" type="slidenum">
              <a:rPr lang="en-GB" smtClean="0"/>
              <a:pPr/>
              <a:t>‹#›</a:t>
            </a:fld>
            <a:endParaRPr lang="en-GB" dirty="0"/>
          </a:p>
        </p:txBody>
      </p:sp>
    </p:spTree>
    <p:extLst>
      <p:ext uri="{BB962C8B-B14F-4D97-AF65-F5344CB8AC3E}">
        <p14:creationId xmlns:p14="http://schemas.microsoft.com/office/powerpoint/2010/main" val="34973438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l" defTabSz="914400" rtl="0" eaLnBrk="1" latinLnBrk="0" hangingPunct="1">
        <a:lnSpc>
          <a:spcPct val="90000"/>
        </a:lnSpc>
        <a:spcBef>
          <a:spcPct val="0"/>
        </a:spcBef>
        <a:buNone/>
        <a:defRPr sz="4400" kern="1200">
          <a:solidFill>
            <a:schemeClr val="tx1"/>
          </a:solidFill>
          <a:latin typeface="Lexend De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xend De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xend De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xend De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xend De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xend De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exend Deca" pitchFamily="2" charset="0"/>
              <a:ea typeface="+mn-ea"/>
              <a:cs typeface="+mn-cs"/>
            </a:endParaRPr>
          </a:p>
        </p:txBody>
      </p:sp>
      <p:sp>
        <p:nvSpPr>
          <p:cNvPr id="22" name="Rectangle 21">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exend Deca" pitchFamily="2" charset="0"/>
              <a:ea typeface="+mn-ea"/>
              <a:cs typeface="+mn-cs"/>
            </a:endParaRPr>
          </a:p>
        </p:txBody>
      </p:sp>
      <p:sp>
        <p:nvSpPr>
          <p:cNvPr id="6" name="TextBox 5">
            <a:extLst>
              <a:ext uri="{FF2B5EF4-FFF2-40B4-BE49-F238E27FC236}">
                <a16:creationId xmlns:a16="http://schemas.microsoft.com/office/drawing/2014/main" id="{2622D1AB-B450-872C-65B1-82BFDB097E83}"/>
              </a:ext>
            </a:extLst>
          </p:cNvPr>
          <p:cNvSpPr txBox="1"/>
          <p:nvPr/>
        </p:nvSpPr>
        <p:spPr>
          <a:xfrm>
            <a:off x="941295" y="5279511"/>
            <a:ext cx="7261411" cy="739880"/>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a:noFill/>
                </a:ln>
                <a:solidFill>
                  <a:srgbClr val="E97132">
                    <a:lumMod val="50000"/>
                  </a:srgbClr>
                </a:solidFill>
                <a:effectLst/>
                <a:uLnTx/>
                <a:uFillTx/>
                <a:latin typeface="Lexend Deca Medium" pitchFamily="2" charset="0"/>
                <a:ea typeface="+mn-ea"/>
                <a:cs typeface="+mn-cs"/>
              </a:rPr>
              <a:t>Sentence Stems</a:t>
            </a:r>
          </a:p>
        </p:txBody>
      </p:sp>
      <p:pic>
        <p:nvPicPr>
          <p:cNvPr id="10" name="Picture 9">
            <a:extLst>
              <a:ext uri="{FF2B5EF4-FFF2-40B4-BE49-F238E27FC236}">
                <a16:creationId xmlns:a16="http://schemas.microsoft.com/office/drawing/2014/main" id="{2CA517A6-42CA-ADCF-8E96-4FD145E3D774}"/>
              </a:ext>
            </a:extLst>
          </p:cNvPr>
          <p:cNvPicPr>
            <a:picLocks noChangeAspect="1"/>
          </p:cNvPicPr>
          <p:nvPr/>
        </p:nvPicPr>
        <p:blipFill>
          <a:blip r:embed="rId2">
            <a:extLst>
              <a:ext uri="{28A0092B-C50C-407E-A947-70E740481C1C}">
                <a14:useLocalDpi xmlns:a14="http://schemas.microsoft.com/office/drawing/2010/main" val="0"/>
              </a:ext>
            </a:extLst>
          </a:blip>
          <a:srcRect l="7342" r="14990" b="1"/>
          <a:stretch/>
        </p:blipFill>
        <p:spPr>
          <a:xfrm>
            <a:off x="20" y="10"/>
            <a:ext cx="9143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pic>
        <p:nvPicPr>
          <p:cNvPr id="8" name="Picture 7">
            <a:extLst>
              <a:ext uri="{FF2B5EF4-FFF2-40B4-BE49-F238E27FC236}">
                <a16:creationId xmlns:a16="http://schemas.microsoft.com/office/drawing/2014/main" id="{C6286D97-8446-8FB5-24CD-06716EF77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870" y="160256"/>
            <a:ext cx="1498862" cy="619448"/>
          </a:xfrm>
          <a:prstGeom prst="rect">
            <a:avLst/>
          </a:prstGeom>
        </p:spPr>
      </p:pic>
    </p:spTree>
    <p:extLst>
      <p:ext uri="{BB962C8B-B14F-4D97-AF65-F5344CB8AC3E}">
        <p14:creationId xmlns:p14="http://schemas.microsoft.com/office/powerpoint/2010/main" val="352040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5"/>
          <p:cNvSpPr>
            <a:spLocks noChangeArrowheads="1"/>
          </p:cNvSpPr>
          <p:nvPr/>
        </p:nvSpPr>
        <p:spPr bwMode="auto">
          <a:xfrm>
            <a:off x="468313" y="527900"/>
            <a:ext cx="8229600" cy="5872899"/>
          </a:xfrm>
          <a:prstGeom prst="rect">
            <a:avLst/>
          </a:prstGeom>
          <a:noFill/>
          <a:ln w="9525">
            <a:noFill/>
            <a:miter lim="800000"/>
            <a:headEnd/>
            <a:tailEnd/>
          </a:ln>
        </p:spPr>
        <p:txBody>
          <a:bodyPr/>
          <a:lstStyle/>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 Clive Davies 2025</a:t>
            </a: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All rights reserved</a:t>
            </a: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Reproduction, storage, adaptation or translation, in any form or by any means, of this publication is prohibited without the prior written permission of the publisher.  Excerpts may be reproduced for the purpose of research, private study, criticism or review, or by educational institutions solely for educational purposes, without permission, providing full acknowledgement is given.</a:t>
            </a: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This publication should only be used by the purchasing organisation or individual. Focus Education does not grant permission for the purchaser to distribute the content of this publication outside their organisation, this includes placing the whole document or parts on social media or internet sites. </a:t>
            </a: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First Published in the UK in 2025 by Focus Education (UK) Ltd</a:t>
            </a: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Focus Education (UK) Ltd</a:t>
            </a: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Publishing</a:t>
            </a: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10 Colstone Close</a:t>
            </a: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Wilmslow</a:t>
            </a: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Cheshire</a:t>
            </a: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SK9 2TF</a:t>
            </a: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Focus Education (UK) Ltd  Reg. No 4507968</a:t>
            </a: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0" fontAlgn="auto" latinLnBrk="0" hangingPunct="0">
              <a:lnSpc>
                <a:spcPct val="80000"/>
              </a:lnSpc>
              <a:spcBef>
                <a:spcPct val="200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pitchFamily="2" charset="0"/>
              <a:ea typeface="+mn-ea"/>
              <a:cs typeface="+mn-cs"/>
            </a:endParaRPr>
          </a:p>
        </p:txBody>
      </p:sp>
      <p:sp>
        <p:nvSpPr>
          <p:cNvPr id="5125" name="Text Box 6"/>
          <p:cNvSpPr txBox="1">
            <a:spLocks noChangeArrowheads="1"/>
          </p:cNvSpPr>
          <p:nvPr/>
        </p:nvSpPr>
        <p:spPr bwMode="auto">
          <a:xfrm>
            <a:off x="1270794" y="3742908"/>
            <a:ext cx="6624637" cy="904407"/>
          </a:xfrm>
          <a:prstGeom prst="rect">
            <a:avLst/>
          </a:prstGeom>
          <a:noFill/>
          <a:ln w="9525">
            <a:solidFill>
              <a:srgbClr val="000000"/>
            </a:solidFill>
            <a:miter lim="800000"/>
            <a:headEnd/>
            <a:tailEnd/>
          </a:ln>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Companies, institutions and other organisations wishing to make bulk purchases of books published by Focus Education should contact their local bookstore or Focus Education direct: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Customer Services, Focus Education, 10 Colstone Close, Wilmslow, Cheshire, SK9 2TF</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Tel 01457 821818</a:t>
            </a:r>
          </a:p>
        </p:txBody>
      </p:sp>
      <p:sp>
        <p:nvSpPr>
          <p:cNvPr id="5126" name="Rectangle 7"/>
          <p:cNvSpPr>
            <a:spLocks noChangeArrowheads="1"/>
          </p:cNvSpPr>
          <p:nvPr/>
        </p:nvSpPr>
        <p:spPr bwMode="auto">
          <a:xfrm>
            <a:off x="2598738" y="4974530"/>
            <a:ext cx="3968750" cy="400110"/>
          </a:xfrm>
          <a:prstGeom prst="rect">
            <a:avLst/>
          </a:prstGeom>
          <a:noFill/>
          <a:ln w="9525">
            <a:noFill/>
            <a:miter lim="800000"/>
            <a:headEnd/>
            <a:tailEnd/>
          </a:ln>
        </p:spPr>
        <p:txBody>
          <a:bodyPr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www.focus-education.co.uk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Lexend Deca Light" pitchFamily="2" charset="0"/>
                <a:ea typeface="+mn-ea"/>
                <a:cs typeface="+mn-cs"/>
              </a:rPr>
              <a:t>customerservice@focus-education.co.uk</a:t>
            </a:r>
          </a:p>
        </p:txBody>
      </p:sp>
      <p:pic>
        <p:nvPicPr>
          <p:cNvPr id="6" name="Picture 5" descr="O:\PUBLISHING\Book Images\COMMS IMAGES\Facebook_Icon.jpg"/>
          <p:cNvPicPr/>
          <p:nvPr/>
        </p:nvPicPr>
        <p:blipFill rotWithShape="1">
          <a:blip r:embed="rId3" cstate="print">
            <a:extLst>
              <a:ext uri="{28A0092B-C50C-407E-A947-70E740481C1C}">
                <a14:useLocalDpi xmlns:a14="http://schemas.microsoft.com/office/drawing/2010/main" val="0"/>
              </a:ext>
            </a:extLst>
          </a:blip>
          <a:srcRect t="24462"/>
          <a:stretch/>
        </p:blipFill>
        <p:spPr bwMode="auto">
          <a:xfrm>
            <a:off x="1724336" y="5698105"/>
            <a:ext cx="1739900" cy="815431"/>
          </a:xfrm>
          <a:prstGeom prst="rect">
            <a:avLst/>
          </a:prstGeom>
          <a:noFill/>
          <a:ln>
            <a:noFill/>
          </a:ln>
        </p:spPr>
      </p:pic>
      <p:pic>
        <p:nvPicPr>
          <p:cNvPr id="7" name="Picture 6" descr="O:\PUBLISHING\Book Images\COMMS IMAGES\Twitter_Icon.jpg"/>
          <p:cNvPicPr/>
          <p:nvPr/>
        </p:nvPicPr>
        <p:blipFill rotWithShape="1">
          <a:blip r:embed="rId4" cstate="print">
            <a:extLst>
              <a:ext uri="{28A0092B-C50C-407E-A947-70E740481C1C}">
                <a14:useLocalDpi xmlns:a14="http://schemas.microsoft.com/office/drawing/2010/main" val="0"/>
              </a:ext>
            </a:extLst>
          </a:blip>
          <a:srcRect t="21934"/>
          <a:stretch/>
        </p:blipFill>
        <p:spPr bwMode="auto">
          <a:xfrm>
            <a:off x="3707904" y="5670810"/>
            <a:ext cx="1739900" cy="842726"/>
          </a:xfrm>
          <a:prstGeom prst="rect">
            <a:avLst/>
          </a:prstGeom>
          <a:noFill/>
          <a:ln>
            <a:noFill/>
          </a:ln>
        </p:spPr>
      </p:pic>
      <p:pic>
        <p:nvPicPr>
          <p:cNvPr id="8" name="Picture 7" descr="O:\PUBLISHING\Book Images\COMMS IMAGES\LinkedIn_Icon.jpg"/>
          <p:cNvPicPr/>
          <p:nvPr/>
        </p:nvPicPr>
        <p:blipFill rotWithShape="1">
          <a:blip r:embed="rId5" cstate="print">
            <a:extLst>
              <a:ext uri="{28A0092B-C50C-407E-A947-70E740481C1C}">
                <a14:useLocalDpi xmlns:a14="http://schemas.microsoft.com/office/drawing/2010/main" val="0"/>
              </a:ext>
            </a:extLst>
          </a:blip>
          <a:srcRect t="20669"/>
          <a:stretch/>
        </p:blipFill>
        <p:spPr bwMode="auto">
          <a:xfrm>
            <a:off x="5438547" y="5657163"/>
            <a:ext cx="1739900" cy="856374"/>
          </a:xfrm>
          <a:prstGeom prst="rect">
            <a:avLst/>
          </a:prstGeom>
          <a:noFill/>
          <a:ln>
            <a:noFill/>
          </a:ln>
        </p:spPr>
      </p:pic>
      <p:sp>
        <p:nvSpPr>
          <p:cNvPr id="4" name="Slide Number Placeholder 20">
            <a:extLst>
              <a:ext uri="{FF2B5EF4-FFF2-40B4-BE49-F238E27FC236}">
                <a16:creationId xmlns:a16="http://schemas.microsoft.com/office/drawing/2014/main" id="{D861D96C-27C0-5013-331A-104B6585420A}"/>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Lexend Deca ExtraLight" pitchFamily="2"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817BD12-4A5F-4743-9C1D-F01EE8155284}" type="slidenum">
              <a:rPr kumimoji="0" lang="en-GB" sz="900" b="0" i="0" u="none" strike="noStrike" kern="1200" cap="none" spc="0" normalizeH="0" baseline="0" noProof="0" smtClean="0">
                <a:ln>
                  <a:noFill/>
                </a:ln>
                <a:solidFill>
                  <a:prstClr val="black">
                    <a:tint val="75000"/>
                  </a:prstClr>
                </a:solidFill>
                <a:effectLst/>
                <a:uLnTx/>
                <a:uFillTx/>
                <a:latin typeface="Lexend Deca ExtraLight" pitchFamily="2"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900" b="0" i="0" u="none" strike="noStrike" kern="1200" cap="none" spc="0" normalizeH="0" baseline="0" noProof="0" dirty="0">
              <a:ln>
                <a:noFill/>
              </a:ln>
              <a:solidFill>
                <a:prstClr val="black">
                  <a:tint val="75000"/>
                </a:prstClr>
              </a:solidFill>
              <a:effectLst/>
              <a:uLnTx/>
              <a:uFillTx/>
              <a:latin typeface="Lexend Deca ExtraLight" pitchFamily="2" charset="0"/>
              <a:ea typeface="+mn-ea"/>
              <a:cs typeface="+mn-cs"/>
            </a:endParaRPr>
          </a:p>
        </p:txBody>
      </p:sp>
      <p:sp>
        <p:nvSpPr>
          <p:cNvPr id="2" name="Footer Placeholder 1">
            <a:extLst>
              <a:ext uri="{FF2B5EF4-FFF2-40B4-BE49-F238E27FC236}">
                <a16:creationId xmlns:a16="http://schemas.microsoft.com/office/drawing/2014/main" id="{632EFB79-F30B-B30F-3B8A-AB4DA8969813}"/>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spTree>
    <p:extLst>
      <p:ext uri="{BB962C8B-B14F-4D97-AF65-F5344CB8AC3E}">
        <p14:creationId xmlns:p14="http://schemas.microsoft.com/office/powerpoint/2010/main" val="2170491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gradFill>
          <a:gsLst>
            <a:gs pos="1000">
              <a:schemeClr val="accent3">
                <a:lumMod val="20000"/>
                <a:lumOff val="80000"/>
              </a:schemeClr>
            </a:gs>
            <a:gs pos="100000">
              <a:schemeClr val="accent1">
                <a:lumMod val="20000"/>
                <a:lumOff val="80000"/>
              </a:schemeClr>
            </a:gs>
          </a:gsLst>
          <a:lin ang="5400000" scaled="1"/>
        </a:gradFill>
        <a:effectLst/>
      </p:bgPr>
    </p:bg>
    <p:spTree>
      <p:nvGrpSpPr>
        <p:cNvPr id="1" name="">
          <a:extLst>
            <a:ext uri="{FF2B5EF4-FFF2-40B4-BE49-F238E27FC236}">
              <a16:creationId xmlns:a16="http://schemas.microsoft.com/office/drawing/2014/main" id="{AC043A0E-079F-0947-BF66-16E828CD6BA4}"/>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F3A5343-2A4C-BF36-5C63-49D1A04C0F3D}"/>
              </a:ext>
            </a:extLst>
          </p:cNvPr>
          <p:cNvSpPr/>
          <p:nvPr/>
        </p:nvSpPr>
        <p:spPr>
          <a:xfrm>
            <a:off x="1235413" y="93802"/>
            <a:ext cx="6673175" cy="525293"/>
          </a:xfrm>
          <a:prstGeom prst="roundRect">
            <a:avLst/>
          </a:prstGeom>
          <a:solidFill>
            <a:srgbClr val="80350E"/>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Geography Sentence Stems – YEAR 1</a:t>
            </a:r>
          </a:p>
        </p:txBody>
      </p:sp>
      <p:graphicFrame>
        <p:nvGraphicFramePr>
          <p:cNvPr id="2" name="Table 1">
            <a:extLst>
              <a:ext uri="{FF2B5EF4-FFF2-40B4-BE49-F238E27FC236}">
                <a16:creationId xmlns:a16="http://schemas.microsoft.com/office/drawing/2014/main" id="{CC1DDD56-DCE2-0C11-1150-447DA6BEC039}"/>
              </a:ext>
            </a:extLst>
          </p:cNvPr>
          <p:cNvGraphicFramePr>
            <a:graphicFrameLocks noGrp="1"/>
          </p:cNvGraphicFramePr>
          <p:nvPr>
            <p:extLst>
              <p:ext uri="{D42A27DB-BD31-4B8C-83A1-F6EECF244321}">
                <p14:modId xmlns:p14="http://schemas.microsoft.com/office/powerpoint/2010/main" val="106290352"/>
              </p:ext>
            </p:extLst>
          </p:nvPr>
        </p:nvGraphicFramePr>
        <p:xfrm>
          <a:off x="154020" y="735518"/>
          <a:ext cx="8835960" cy="5810160"/>
        </p:xfrm>
        <a:graphic>
          <a:graphicData uri="http://schemas.openxmlformats.org/drawingml/2006/table">
            <a:tbl>
              <a:tblPr firstRow="1" bandRow="1">
                <a:tableStyleId>{72833802-FEF1-4C79-8D5D-14CF1EAF98D9}</a:tableStyleId>
              </a:tblPr>
              <a:tblGrid>
                <a:gridCol w="2931268">
                  <a:extLst>
                    <a:ext uri="{9D8B030D-6E8A-4147-A177-3AD203B41FA5}">
                      <a16:colId xmlns:a16="http://schemas.microsoft.com/office/drawing/2014/main" val="281232647"/>
                    </a:ext>
                  </a:extLst>
                </a:gridCol>
                <a:gridCol w="2959372">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360000">
                <a:tc>
                  <a:txBody>
                    <a:bodyPr/>
                    <a:lstStyle/>
                    <a:p>
                      <a:pPr algn="l"/>
                      <a:r>
                        <a:rPr lang="en-GB" sz="1400" b="1" dirty="0">
                          <a:solidFill>
                            <a:schemeClr val="accent4">
                              <a:lumMod val="50000"/>
                            </a:schemeClr>
                          </a:solidFill>
                          <a:latin typeface="Lexend Deca" pitchFamily="2" charset="0"/>
                        </a:rPr>
                        <a:t>Mapwork</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40000"/>
                        <a:lumOff val="60000"/>
                      </a:schemeClr>
                    </a:solidFill>
                  </a:tcPr>
                </a:tc>
                <a:tc>
                  <a:txBody>
                    <a:bodyPr/>
                    <a:lstStyle/>
                    <a:p>
                      <a:pPr algn="l"/>
                      <a:r>
                        <a:rPr lang="en-GB" sz="1400" b="1" dirty="0">
                          <a:solidFill>
                            <a:schemeClr val="accent4">
                              <a:lumMod val="50000"/>
                            </a:schemeClr>
                          </a:solidFill>
                          <a:latin typeface="Lexend Deca" pitchFamily="2" charset="0"/>
                        </a:rPr>
                        <a:t>Fieldwork &amp; Sketching</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40000"/>
                        <a:lumOff val="60000"/>
                      </a:schemeClr>
                    </a:solidFill>
                  </a:tcPr>
                </a:tc>
                <a:tc>
                  <a:txBody>
                    <a:bodyPr/>
                    <a:lstStyle/>
                    <a:p>
                      <a:pPr algn="l"/>
                      <a:r>
                        <a:rPr lang="en-GB" sz="1400" b="1" dirty="0">
                          <a:solidFill>
                            <a:schemeClr val="accent4">
                              <a:lumMod val="50000"/>
                            </a:schemeClr>
                          </a:solidFill>
                          <a:latin typeface="Lexend Deca" pitchFamily="2" charset="0"/>
                        </a:rPr>
                        <a:t>Collecting Data</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820633292"/>
                  </a:ext>
                </a:extLst>
              </a:tr>
              <a:tr h="1332000">
                <a:tc>
                  <a:txBody>
                    <a:bodyPr/>
                    <a:lstStyle/>
                    <a:p>
                      <a:pPr marL="171450" lvl="0" indent="-171450">
                        <a:lnSpc>
                          <a:spcPct val="100000"/>
                        </a:lnSpc>
                        <a:spcBef>
                          <a:spcPts val="0"/>
                        </a:spcBef>
                        <a:spcAft>
                          <a:spcPts val="600"/>
                        </a:spcAft>
                        <a:buFont typeface="Arial" panose="020B0604020202020204" pitchFamily="34" charset="0"/>
                        <a:buChar char="•"/>
                      </a:pPr>
                      <a:r>
                        <a:rPr lang="en-GB" sz="1200" kern="100" dirty="0">
                          <a:effectLst/>
                          <a:latin typeface="Lexend Deca" pitchFamily="2" charset="0"/>
                        </a:rPr>
                        <a:t>On my map, I can see how our school is shown because …</a:t>
                      </a:r>
                    </a:p>
                    <a:p>
                      <a:pPr marL="171450" lvl="0" indent="-171450">
                        <a:lnSpc>
                          <a:spcPct val="100000"/>
                        </a:lnSpc>
                        <a:spcBef>
                          <a:spcPts val="0"/>
                        </a:spcBef>
                        <a:spcAft>
                          <a:spcPts val="600"/>
                        </a:spcAft>
                        <a:buFont typeface="Arial" panose="020B0604020202020204" pitchFamily="34" charset="0"/>
                        <a:buChar char="•"/>
                      </a:pPr>
                      <a:r>
                        <a:rPr lang="en-GB" sz="1200" kern="100" dirty="0">
                          <a:effectLst/>
                          <a:latin typeface="Lexend Deca" pitchFamily="2" charset="0"/>
                        </a:rPr>
                        <a:t>On this map, I can see the street I live in; my postal address is … and my post code is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bg1"/>
                    </a:solidFill>
                  </a:tcPr>
                </a:tc>
                <a:tc>
                  <a:txBody>
                    <a:bodyPr/>
                    <a:lstStyle/>
                    <a:p>
                      <a:pPr marL="171450" lvl="0" indent="-171450">
                        <a:lnSpc>
                          <a:spcPct val="100000"/>
                        </a:lnSpc>
                        <a:spcBef>
                          <a:spcPts val="0"/>
                        </a:spcBef>
                        <a:spcAft>
                          <a:spcPts val="600"/>
                        </a:spcAft>
                        <a:buFont typeface="Arial" panose="020B0604020202020204" pitchFamily="34" charset="0"/>
                        <a:buChar char="•"/>
                      </a:pPr>
                      <a:r>
                        <a:rPr lang="en-GB" sz="1200" kern="100" dirty="0">
                          <a:effectLst/>
                          <a:latin typeface="Lexend Deca" pitchFamily="2" charset="0"/>
                        </a:rPr>
                        <a:t>I have made a sketch of our school field, and I used a triangle symbol to show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kern="100" dirty="0">
                          <a:effectLst/>
                          <a:latin typeface="Lexend Deca" pitchFamily="2" charset="0"/>
                        </a:rPr>
                        <a:t>I have sketched a map of where we are and have put on it where the car park is and the castle.</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bg1"/>
                    </a:solidFill>
                  </a:tcPr>
                </a:tc>
                <a:tc>
                  <a:txBody>
                    <a:bodyPr/>
                    <a:lstStyle/>
                    <a:p>
                      <a:pPr marL="171450" lvl="0" indent="-171450">
                        <a:lnSpc>
                          <a:spcPct val="100000"/>
                        </a:lnSpc>
                        <a:spcBef>
                          <a:spcPts val="0"/>
                        </a:spcBef>
                        <a:spcAft>
                          <a:spcPts val="600"/>
                        </a:spcAft>
                        <a:buFont typeface="Arial" panose="020B0604020202020204" pitchFamily="34" charset="0"/>
                        <a:buChar char="•"/>
                      </a:pPr>
                      <a:r>
                        <a:rPr lang="en-GB" sz="1200" kern="100" dirty="0">
                          <a:effectLst/>
                          <a:latin typeface="Lexend Deca" pitchFamily="2" charset="0"/>
                        </a:rPr>
                        <a:t>I saw 10 cars go by and …</a:t>
                      </a:r>
                    </a:p>
                    <a:p>
                      <a:pPr marL="171450" lvl="0" indent="-171450">
                        <a:lnSpc>
                          <a:spcPct val="100000"/>
                        </a:lnSpc>
                        <a:spcBef>
                          <a:spcPts val="0"/>
                        </a:spcBef>
                        <a:spcAft>
                          <a:spcPts val="600"/>
                        </a:spcAft>
                        <a:buFont typeface="Arial" panose="020B0604020202020204" pitchFamily="34" charset="0"/>
                        <a:buChar char="•"/>
                      </a:pPr>
                      <a:r>
                        <a:rPr lang="en-GB" sz="1200" kern="100" dirty="0">
                          <a:effectLst/>
                          <a:latin typeface="Lexend Deca" pitchFamily="2" charset="0"/>
                        </a:rPr>
                        <a:t>I know that there are more cars than buses travelling along this road because I have used my data to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r h="514420">
                <a:tc>
                  <a:txBody>
                    <a:bodyPr/>
                    <a:lstStyle/>
                    <a:p>
                      <a:pPr algn="l"/>
                      <a:r>
                        <a:rPr lang="en-GB" sz="1400" b="1" dirty="0">
                          <a:solidFill>
                            <a:schemeClr val="accent4">
                              <a:lumMod val="50000"/>
                            </a:schemeClr>
                          </a:solidFill>
                          <a:latin typeface="Lexend Deca" pitchFamily="2" charset="0"/>
                        </a:rPr>
                        <a:t>Locational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40000"/>
                        <a:lumOff val="60000"/>
                      </a:schemeClr>
                    </a:solidFill>
                  </a:tcPr>
                </a:tc>
                <a:tc>
                  <a:txBody>
                    <a:bodyPr/>
                    <a:lstStyle/>
                    <a:p>
                      <a:pPr algn="l"/>
                      <a:r>
                        <a:rPr lang="en-GB" sz="1400" b="1" dirty="0">
                          <a:solidFill>
                            <a:schemeClr val="accent4">
                              <a:lumMod val="50000"/>
                            </a:schemeClr>
                          </a:solidFill>
                          <a:latin typeface="Lexend Deca" pitchFamily="2" charset="0"/>
                        </a:rPr>
                        <a:t>Place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40000"/>
                        <a:lumOff val="60000"/>
                      </a:schemeClr>
                    </a:solidFill>
                  </a:tcPr>
                </a:tc>
                <a:tc>
                  <a:txBody>
                    <a:bodyPr/>
                    <a:lstStyle/>
                    <a:p>
                      <a:pPr algn="l"/>
                      <a:r>
                        <a:rPr lang="en-GB" sz="1400" b="1" dirty="0">
                          <a:solidFill>
                            <a:schemeClr val="accent4">
                              <a:lumMod val="50000"/>
                            </a:schemeClr>
                          </a:solidFill>
                          <a:latin typeface="Lexend Deca" pitchFamily="2" charset="0"/>
                        </a:rPr>
                        <a:t>Human and Physical Geography</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43963124"/>
                  </a:ext>
                </a:extLst>
              </a:tr>
              <a:tr h="3600000">
                <a:tc>
                  <a:txBody>
                    <a:bodyPr/>
                    <a:lstStyle/>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 can name and show you where the four countries of the UK are on this map.</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 can use this map to name and show you the three main seas surrounding the UK.</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can point to and name the capital cities of each of the four countries in the UK</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On this map, I can point to Manchester, which is our nearest city.</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know how a compass works and where N, E, S and W are.</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My address is … and my post code is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In our village/ town/ city, I know where the … is</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 know that in some countries such as …, it is very much warmer than here.</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 know that in some countries such as …, it is very much colder than here.</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 know where the Equator is and understand why it is always warm there.</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know where the South and North Poles are on a globe and understand why they are always cold.</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When I go to the coast, I expect to see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bg1"/>
                    </a:solidFill>
                  </a:tcPr>
                </a:tc>
                <a:tc>
                  <a:txBody>
                    <a:bodyPr/>
                    <a:lstStyle/>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 can explain why our summer is warmer than our winter.</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 know that in the Autumn we can expect to see …</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know that in the spring we can expect to see …</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know which symbol we use for rain, cloud, sun or wind on a map.</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know when I go to a big city, I expect to see …</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know when I visit a village, I expect to see …</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When I visit a coastal town, I expect to see …</a:t>
                      </a:r>
                    </a:p>
                    <a:p>
                      <a:pPr marL="171450" marR="0" lvl="0" indent="-171450" algn="l" defTabSz="914400" rtl="0" eaLnBrk="1" fontAlgn="auto" latinLnBrk="0" hangingPunct="1">
                        <a:lnSpc>
                          <a:spcPct val="100000"/>
                        </a:lnSpc>
                        <a:spcBef>
                          <a:spcPts val="0"/>
                        </a:spcBef>
                        <a:spcAft>
                          <a:spcPts val="600"/>
                        </a:spcAft>
                        <a:buClrTx/>
                        <a:buSzPct val="100000"/>
                        <a:buFont typeface="Arial" pitchFamily="34"/>
                        <a:buChar char="•"/>
                        <a:tabLst/>
                        <a:defRPr/>
                      </a:pPr>
                      <a:r>
                        <a:rPr lang="en-GB" sz="1200" dirty="0">
                          <a:latin typeface="Lexend Deca" pitchFamily="2" charset="0"/>
                        </a:rPr>
                        <a:t>I can explain why we have more than one bin at our house.</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822661644"/>
                  </a:ext>
                </a:extLst>
              </a:tr>
            </a:tbl>
          </a:graphicData>
        </a:graphic>
      </p:graphicFrame>
      <p:sp>
        <p:nvSpPr>
          <p:cNvPr id="3" name="Footer Placeholder 1">
            <a:extLst>
              <a:ext uri="{FF2B5EF4-FFF2-40B4-BE49-F238E27FC236}">
                <a16:creationId xmlns:a16="http://schemas.microsoft.com/office/drawing/2014/main" id="{930E0276-0C9D-E081-F7B3-212A3A1A5211}"/>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3315923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1000">
              <a:schemeClr val="accent3">
                <a:lumMod val="20000"/>
                <a:lumOff val="80000"/>
              </a:schemeClr>
            </a:gs>
            <a:gs pos="100000">
              <a:schemeClr val="accent1">
                <a:lumMod val="20000"/>
                <a:lumOff val="80000"/>
              </a:schemeClr>
            </a:gs>
          </a:gsLst>
          <a:lin ang="5400000" scaled="1"/>
        </a:gradFill>
        <a:effectLst/>
      </p:bgPr>
    </p:bg>
    <p:spTree>
      <p:nvGrpSpPr>
        <p:cNvPr id="1" name="">
          <a:extLst>
            <a:ext uri="{FF2B5EF4-FFF2-40B4-BE49-F238E27FC236}">
              <a16:creationId xmlns:a16="http://schemas.microsoft.com/office/drawing/2014/main" id="{07C4A7E4-EEE1-B54D-D522-7F0146647574}"/>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B13BA76-0B31-73D5-FCD3-3CA5E25060AC}"/>
              </a:ext>
            </a:extLst>
          </p:cNvPr>
          <p:cNvSpPr/>
          <p:nvPr/>
        </p:nvSpPr>
        <p:spPr>
          <a:xfrm>
            <a:off x="1235413" y="93802"/>
            <a:ext cx="6673175" cy="525293"/>
          </a:xfrm>
          <a:prstGeom prst="roundRect">
            <a:avLst/>
          </a:prstGeom>
          <a:solidFill>
            <a:srgbClr val="80350E"/>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Geography Sentence Stems – YEAR 2</a:t>
            </a:r>
          </a:p>
        </p:txBody>
      </p:sp>
      <p:graphicFrame>
        <p:nvGraphicFramePr>
          <p:cNvPr id="2" name="Table 1">
            <a:extLst>
              <a:ext uri="{FF2B5EF4-FFF2-40B4-BE49-F238E27FC236}">
                <a16:creationId xmlns:a16="http://schemas.microsoft.com/office/drawing/2014/main" id="{5508AEE9-1777-B130-7B9D-7B5FB9E92A8B}"/>
              </a:ext>
            </a:extLst>
          </p:cNvPr>
          <p:cNvGraphicFramePr>
            <a:graphicFrameLocks noGrp="1"/>
          </p:cNvGraphicFramePr>
          <p:nvPr>
            <p:extLst>
              <p:ext uri="{D42A27DB-BD31-4B8C-83A1-F6EECF244321}">
                <p14:modId xmlns:p14="http://schemas.microsoft.com/office/powerpoint/2010/main" val="2290181952"/>
              </p:ext>
            </p:extLst>
          </p:nvPr>
        </p:nvGraphicFramePr>
        <p:xfrm>
          <a:off x="154020" y="735519"/>
          <a:ext cx="8835960" cy="5751331"/>
        </p:xfrm>
        <a:graphic>
          <a:graphicData uri="http://schemas.openxmlformats.org/drawingml/2006/table">
            <a:tbl>
              <a:tblPr firstRow="1" bandRow="1"/>
              <a:tblGrid>
                <a:gridCol w="2931268">
                  <a:extLst>
                    <a:ext uri="{9D8B030D-6E8A-4147-A177-3AD203B41FA5}">
                      <a16:colId xmlns:a16="http://schemas.microsoft.com/office/drawing/2014/main" val="281232647"/>
                    </a:ext>
                  </a:extLst>
                </a:gridCol>
                <a:gridCol w="2959372">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365400">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Mapwork</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Fieldwork &amp; Sketching</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Collecting Data</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820633292"/>
                  </a:ext>
                </a:extLst>
              </a:tr>
              <a:tr h="2664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342900" lvl="0" indent="-342900">
                        <a:lnSpc>
                          <a:spcPct val="100000"/>
                        </a:lnSpc>
                        <a:spcBef>
                          <a:spcPts val="0"/>
                        </a:spcBef>
                        <a:spcAft>
                          <a:spcPts val="1200"/>
                        </a:spcAft>
                        <a:buFont typeface="Arial" panose="020B0604020202020204" pitchFamily="34" charset="0"/>
                        <a:buChar char="•"/>
                      </a:pPr>
                      <a:r>
                        <a:rPr lang="en-GB" sz="1200" kern="100" dirty="0">
                          <a:effectLst/>
                          <a:latin typeface="Lexend Deca" pitchFamily="2" charset="0"/>
                        </a:rPr>
                        <a:t>On this map of the world, I can show you where each of the continents are and can name them all.</a:t>
                      </a:r>
                    </a:p>
                    <a:p>
                      <a:pPr marL="342900" lvl="0" indent="-342900">
                        <a:lnSpc>
                          <a:spcPct val="100000"/>
                        </a:lnSpc>
                        <a:spcBef>
                          <a:spcPts val="0"/>
                        </a:spcBef>
                        <a:spcAft>
                          <a:spcPts val="1200"/>
                        </a:spcAft>
                        <a:buFont typeface="Arial" panose="020B0604020202020204" pitchFamily="34" charset="0"/>
                        <a:buChar char="•"/>
                      </a:pPr>
                      <a:r>
                        <a:rPr lang="en-GB" sz="1200" kern="100" dirty="0">
                          <a:effectLst/>
                          <a:latin typeface="Lexend Deca" pitchFamily="2" charset="0"/>
                        </a:rPr>
                        <a:t>I can name all the continents that lie to the west of the UK.</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kern="100" dirty="0">
                          <a:effectLst/>
                          <a:latin typeface="Lexend Deca" pitchFamily="2" charset="0"/>
                        </a:rPr>
                        <a:t>I can name all the continents that lie to the east of the UK.</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kern="100" dirty="0">
                          <a:effectLst/>
                          <a:latin typeface="Lexend Deca" pitchFamily="2" charset="0"/>
                        </a:rPr>
                        <a:t>I can use a map of the world to name and show you where the oceans are.</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342900" lvl="0" indent="-342900">
                        <a:lnSpc>
                          <a:spcPct val="100000"/>
                        </a:lnSpc>
                        <a:spcBef>
                          <a:spcPts val="0"/>
                        </a:spcBef>
                        <a:spcAft>
                          <a:spcPts val="1200"/>
                        </a:spcAft>
                        <a:buFont typeface="Arial" panose="020B0604020202020204" pitchFamily="34" charset="0"/>
                        <a:buChar char="•"/>
                      </a:pPr>
                      <a:r>
                        <a:rPr lang="en-GB" sz="1200" kern="100" dirty="0">
                          <a:effectLst/>
                          <a:latin typeface="Lexend Deca" pitchFamily="2" charset="0"/>
                        </a:rPr>
                        <a:t>I can explain what a key is on a map and have created these symbols to show you …</a:t>
                      </a:r>
                    </a:p>
                    <a:p>
                      <a:pPr marL="342900" lvl="0" indent="-342900">
                        <a:lnSpc>
                          <a:spcPct val="100000"/>
                        </a:lnSpc>
                        <a:spcBef>
                          <a:spcPts val="0"/>
                        </a:spcBef>
                        <a:spcAft>
                          <a:spcPts val="1200"/>
                        </a:spcAft>
                        <a:buFont typeface="Arial" panose="020B0604020202020204" pitchFamily="34" charset="0"/>
                        <a:buChar char="•"/>
                      </a:pPr>
                      <a:r>
                        <a:rPr lang="en-GB" sz="1200" kern="100" dirty="0">
                          <a:effectLst/>
                          <a:latin typeface="Lexend Deca" pitchFamily="2" charset="0"/>
                        </a:rPr>
                        <a:t>I can make a sketch of this area and can label parts of it.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Bef>
                          <a:spcPts val="0"/>
                        </a:spcBef>
                        <a:spcAft>
                          <a:spcPts val="1200"/>
                        </a:spcAft>
                        <a:buFont typeface="Arial" panose="020B0604020202020204" pitchFamily="34" charset="0"/>
                        <a:buChar char="•"/>
                      </a:pPr>
                      <a:r>
                        <a:rPr lang="en-GB" sz="1200" kern="100" dirty="0">
                          <a:effectLst/>
                          <a:latin typeface="Lexend Deca" pitchFamily="2" charset="0"/>
                        </a:rPr>
                        <a:t>I have collected information about traffic passing our school using a tally chart and I will put this information on to a block graph or a pictogram.</a:t>
                      </a:r>
                    </a:p>
                    <a:p>
                      <a:pPr marL="171450" lvl="0" indent="-171450">
                        <a:lnSpc>
                          <a:spcPct val="100000"/>
                        </a:lnSpc>
                        <a:spcBef>
                          <a:spcPts val="0"/>
                        </a:spcBef>
                        <a:spcAft>
                          <a:spcPts val="1200"/>
                        </a:spcAft>
                        <a:buFont typeface="Arial" panose="020B0604020202020204" pitchFamily="34" charset="0"/>
                        <a:buChar char="•"/>
                      </a:pPr>
                      <a:r>
                        <a:rPr lang="en-GB" sz="1200" kern="100" dirty="0">
                          <a:effectLst/>
                          <a:latin typeface="Lexend Deca" pitchFamily="2" charset="0"/>
                        </a:rPr>
                        <a:t>I know that collecting information, like in traffic surveys, is helpful when people want to decide about traffic signs, etc.</a:t>
                      </a:r>
                    </a:p>
                    <a:p>
                      <a:pPr marL="228600">
                        <a:lnSpc>
                          <a:spcPct val="100000"/>
                        </a:lnSpc>
                        <a:spcBef>
                          <a:spcPts val="0"/>
                        </a:spcBef>
                        <a:spcAft>
                          <a:spcPts val="1200"/>
                        </a:spcAft>
                      </a:pPr>
                      <a:r>
                        <a:rPr lang="en-GB" sz="1200" b="1" kern="100" dirty="0">
                          <a:effectLst/>
                          <a:latin typeface="Lexend Deca" pitchFamily="2" charset="0"/>
                        </a:rPr>
                        <a:t>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6665409"/>
                  </a:ext>
                </a:extLst>
              </a:tr>
              <a:tr h="525931">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Locational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Place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Human and Physical Geography</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43963124"/>
                  </a:ext>
                </a:extLst>
              </a:tr>
              <a:tr h="2196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1200"/>
                        </a:spcAft>
                        <a:buSzPct val="100000"/>
                        <a:buFont typeface="Arial" pitchFamily="34"/>
                        <a:buChar char="•"/>
                        <a:tabLst/>
                      </a:pPr>
                      <a:r>
                        <a:rPr lang="en-GB" sz="1200" dirty="0">
                          <a:latin typeface="Lexend Deca" pitchFamily="2" charset="0"/>
                        </a:rPr>
                        <a:t>If you name a continent, I can point to it on a map of the world.</a:t>
                      </a:r>
                    </a:p>
                    <a:p>
                      <a:pPr marL="171450" marR="0" lvl="0" indent="-171450" algn="l" defTabSz="914400" rtl="0" fontAlgn="auto" hangingPunct="1">
                        <a:lnSpc>
                          <a:spcPct val="100000"/>
                        </a:lnSpc>
                        <a:spcBef>
                          <a:spcPts val="0"/>
                        </a:spcBef>
                        <a:spcAft>
                          <a:spcPts val="1200"/>
                        </a:spcAft>
                        <a:buSzPct val="100000"/>
                        <a:buFont typeface="Arial" pitchFamily="34"/>
                        <a:buChar char="•"/>
                        <a:tabLst/>
                      </a:pPr>
                      <a:r>
                        <a:rPr lang="en-GB" sz="1200" dirty="0">
                          <a:latin typeface="Lexend Deca" pitchFamily="2" charset="0"/>
                        </a:rPr>
                        <a:t>If you name an ocean, I can point to it on a map of the world.</a:t>
                      </a:r>
                    </a:p>
                    <a:p>
                      <a:pPr marL="171450" marR="0" lvl="0" indent="-171450" algn="l" defTabSz="914400" rtl="0" fontAlgn="auto" hangingPunct="1">
                        <a:lnSpc>
                          <a:spcPct val="100000"/>
                        </a:lnSpc>
                        <a:spcBef>
                          <a:spcPts val="0"/>
                        </a:spcBef>
                        <a:spcAft>
                          <a:spcPts val="1200"/>
                        </a:spcAft>
                        <a:buSzPct val="100000"/>
                        <a:buFont typeface="Arial" pitchFamily="34"/>
                        <a:buChar char="•"/>
                        <a:tabLst/>
                      </a:pPr>
                      <a:r>
                        <a:rPr lang="en-GB" sz="1200" dirty="0">
                          <a:latin typeface="Lexend Deca" pitchFamily="2" charset="0"/>
                        </a:rPr>
                        <a:t>London is the UK’s capital city, so it has important buildings such as the Houses of Parliament located there.</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latin typeface="Lexend Deca" pitchFamily="2" charset="0"/>
                        </a:rPr>
                        <a:t>I know that in England we have some rainfall throughout the year, and it is colder in winter than in summer. However, in some countries of the world this is not the case because if you take, for example,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12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 can explain what cliffs, valleys, forests and beaches look like.</a:t>
                      </a:r>
                    </a:p>
                    <a:p>
                      <a:pPr marL="171450" marR="0" lvl="0" indent="-171450" algn="l" defTabSz="914400" rtl="0" fontAlgn="auto" hangingPunct="1">
                        <a:lnSpc>
                          <a:spcPct val="100000"/>
                        </a:lnSpc>
                        <a:spcBef>
                          <a:spcPts val="0"/>
                        </a:spcBef>
                        <a:spcAft>
                          <a:spcPts val="12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If I lived in a village, I would like the fact that …</a:t>
                      </a:r>
                    </a:p>
                    <a:p>
                      <a:pPr marL="171450" marR="0" lvl="0" indent="-171450" algn="l" defTabSz="914400" rtl="0" fontAlgn="auto" hangingPunct="1">
                        <a:lnSpc>
                          <a:spcPct val="100000"/>
                        </a:lnSpc>
                        <a:spcBef>
                          <a:spcPts val="0"/>
                        </a:spcBef>
                        <a:spcAft>
                          <a:spcPts val="12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If I lived in a city, I would like the fact that …</a:t>
                      </a:r>
                    </a:p>
                    <a:p>
                      <a:pPr marL="171450" marR="0" lvl="0" indent="-171450" algn="l" defTabSz="914400" rtl="0" fontAlgn="auto" hangingPunct="1">
                        <a:lnSpc>
                          <a:spcPct val="100000"/>
                        </a:lnSpc>
                        <a:spcBef>
                          <a:spcPts val="0"/>
                        </a:spcBef>
                        <a:spcAft>
                          <a:spcPts val="12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In our house, we recycle our rubbish; we do this because …</a:t>
                      </a:r>
                      <a:endParaRPr lang="en-GB" sz="1200" b="0" i="0" u="none" strike="noStrike" kern="0" cap="none" spc="0" baseline="0" dirty="0">
                        <a:solidFill>
                          <a:srgbClr val="000000"/>
                        </a:solidFill>
                        <a:uFillTx/>
                        <a:latin typeface="Lexend Deca" pitchFamily="2"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661644"/>
                  </a:ext>
                </a:extLst>
              </a:tr>
            </a:tbl>
          </a:graphicData>
        </a:graphic>
      </p:graphicFrame>
      <p:sp>
        <p:nvSpPr>
          <p:cNvPr id="3" name="Footer Placeholder 1">
            <a:extLst>
              <a:ext uri="{FF2B5EF4-FFF2-40B4-BE49-F238E27FC236}">
                <a16:creationId xmlns:a16="http://schemas.microsoft.com/office/drawing/2014/main" id="{447CE99E-0BE4-1DF2-0E31-B8E70EEBFBE3}"/>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3321470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1000">
              <a:schemeClr val="accent3">
                <a:lumMod val="20000"/>
                <a:lumOff val="80000"/>
              </a:schemeClr>
            </a:gs>
            <a:gs pos="100000">
              <a:schemeClr val="accent1">
                <a:lumMod val="20000"/>
                <a:lumOff val="80000"/>
              </a:schemeClr>
            </a:gs>
          </a:gsLst>
          <a:lin ang="5400000" scaled="1"/>
        </a:gradFill>
        <a:effectLst/>
      </p:bgPr>
    </p:bg>
    <p:spTree>
      <p:nvGrpSpPr>
        <p:cNvPr id="1" name="">
          <a:extLst>
            <a:ext uri="{FF2B5EF4-FFF2-40B4-BE49-F238E27FC236}">
              <a16:creationId xmlns:a16="http://schemas.microsoft.com/office/drawing/2014/main" id="{B7DC29F7-0EA9-B43B-50CE-AE4500D872C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F97B8FC-6E88-3BD6-8ADE-25F62FD37C80}"/>
              </a:ext>
            </a:extLst>
          </p:cNvPr>
          <p:cNvSpPr/>
          <p:nvPr/>
        </p:nvSpPr>
        <p:spPr>
          <a:xfrm>
            <a:off x="1235413" y="93802"/>
            <a:ext cx="6673175" cy="525293"/>
          </a:xfrm>
          <a:prstGeom prst="roundRect">
            <a:avLst/>
          </a:prstGeom>
          <a:solidFill>
            <a:srgbClr val="80350E"/>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Geography Sentence Stems – YEAR 3</a:t>
            </a:r>
          </a:p>
        </p:txBody>
      </p:sp>
      <p:graphicFrame>
        <p:nvGraphicFramePr>
          <p:cNvPr id="4" name="Table 3">
            <a:extLst>
              <a:ext uri="{FF2B5EF4-FFF2-40B4-BE49-F238E27FC236}">
                <a16:creationId xmlns:a16="http://schemas.microsoft.com/office/drawing/2014/main" id="{83CCD82C-F2F8-C08E-A17D-2D58C63BDA53}"/>
              </a:ext>
            </a:extLst>
          </p:cNvPr>
          <p:cNvGraphicFramePr>
            <a:graphicFrameLocks noGrp="1"/>
          </p:cNvGraphicFramePr>
          <p:nvPr>
            <p:extLst>
              <p:ext uri="{D42A27DB-BD31-4B8C-83A1-F6EECF244321}">
                <p14:modId xmlns:p14="http://schemas.microsoft.com/office/powerpoint/2010/main" val="3524616515"/>
              </p:ext>
            </p:extLst>
          </p:nvPr>
        </p:nvGraphicFramePr>
        <p:xfrm>
          <a:off x="154020" y="735519"/>
          <a:ext cx="8835960" cy="5593417"/>
        </p:xfrm>
        <a:graphic>
          <a:graphicData uri="http://schemas.openxmlformats.org/drawingml/2006/table">
            <a:tbl>
              <a:tblPr firstRow="1" bandRow="1"/>
              <a:tblGrid>
                <a:gridCol w="2931268">
                  <a:extLst>
                    <a:ext uri="{9D8B030D-6E8A-4147-A177-3AD203B41FA5}">
                      <a16:colId xmlns:a16="http://schemas.microsoft.com/office/drawing/2014/main" val="281232647"/>
                    </a:ext>
                  </a:extLst>
                </a:gridCol>
                <a:gridCol w="2959372">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412334">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Mapwork</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Fieldwork &amp; Sketching</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Collecting Data</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820633292"/>
                  </a:ext>
                </a:extLst>
              </a:tr>
              <a:tr h="2196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600"/>
                        </a:spcAft>
                        <a:buFont typeface="Arial" panose="020B0604020202020204" pitchFamily="34" charset="0"/>
                        <a:buChar char="•"/>
                      </a:pPr>
                      <a:r>
                        <a:rPr lang="en-GB" sz="1200" kern="100" dirty="0">
                          <a:effectLst/>
                          <a:latin typeface="Lexend Deca" pitchFamily="2" charset="0"/>
                        </a:rPr>
                        <a:t>On this journey, I know I need to travel towards the North-West and …</a:t>
                      </a:r>
                    </a:p>
                    <a:p>
                      <a:pPr marL="171450" lvl="0" indent="-171450">
                        <a:lnSpc>
                          <a:spcPct val="100000"/>
                        </a:lnSpc>
                        <a:spcAft>
                          <a:spcPts val="600"/>
                        </a:spcAft>
                        <a:buFont typeface="Arial" panose="020B0604020202020204" pitchFamily="34" charset="0"/>
                        <a:buChar char="•"/>
                      </a:pPr>
                      <a:r>
                        <a:rPr lang="en-GB" sz="1200" kern="100" dirty="0">
                          <a:effectLst/>
                          <a:latin typeface="Lexend Deca" pitchFamily="2" charset="0"/>
                        </a:rPr>
                        <a:t>I know how to use maps to see where country or county borders are located.</a:t>
                      </a:r>
                    </a:p>
                    <a:p>
                      <a:pPr marL="171450" lvl="0" indent="-171450">
                        <a:lnSpc>
                          <a:spcPct val="100000"/>
                        </a:lnSpc>
                        <a:spcAft>
                          <a:spcPts val="600"/>
                        </a:spcAft>
                        <a:buFont typeface="Arial" panose="020B0604020202020204" pitchFamily="34" charset="0"/>
                        <a:buChar char="•"/>
                      </a:pPr>
                      <a:r>
                        <a:rPr lang="en-GB" sz="1200" kern="100" dirty="0">
                          <a:effectLst/>
                          <a:latin typeface="Lexend Deca" pitchFamily="2" charset="0"/>
                        </a:rPr>
                        <a:t>A look at a map of the world or Europe would show that many cities are …</a:t>
                      </a:r>
                    </a:p>
                    <a:p>
                      <a:pPr marL="171450" lvl="0" indent="-171450">
                        <a:lnSpc>
                          <a:spcPct val="100000"/>
                        </a:lnSpc>
                        <a:spcAft>
                          <a:spcPts val="600"/>
                        </a:spcAft>
                        <a:buFont typeface="Arial" panose="020B0604020202020204" pitchFamily="34" charset="0"/>
                        <a:buChar char="•"/>
                      </a:pP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600"/>
                        </a:spcAft>
                        <a:buFont typeface="Arial" panose="020B0604020202020204" pitchFamily="34" charset="0"/>
                        <a:buChar char="•"/>
                      </a:pPr>
                      <a:r>
                        <a:rPr lang="en-GB" sz="1200" kern="100" dirty="0">
                          <a:effectLst/>
                          <a:latin typeface="Lexend Deca" pitchFamily="2" charset="0"/>
                        </a:rPr>
                        <a:t>I can place my house on this sketch of our village.</a:t>
                      </a:r>
                    </a:p>
                    <a:p>
                      <a:pPr marL="171450" lvl="0" indent="-171450">
                        <a:lnSpc>
                          <a:spcPct val="100000"/>
                        </a:lnSpc>
                        <a:spcAft>
                          <a:spcPts val="600"/>
                        </a:spcAft>
                        <a:buFont typeface="Arial" panose="020B0604020202020204" pitchFamily="34" charset="0"/>
                        <a:buChar char="•"/>
                      </a:pPr>
                      <a:r>
                        <a:rPr lang="en-GB" sz="1200" kern="100" dirty="0">
                          <a:effectLst/>
                          <a:latin typeface="Lexend Deca" pitchFamily="2" charset="0"/>
                        </a:rPr>
                        <a:t>I can annotate my sketch by …</a:t>
                      </a:r>
                    </a:p>
                    <a:p>
                      <a:pPr marL="171450" lvl="0" indent="-171450">
                        <a:lnSpc>
                          <a:spcPct val="100000"/>
                        </a:lnSpc>
                        <a:spcAft>
                          <a:spcPts val="600"/>
                        </a:spcAft>
                        <a:buFont typeface="Arial" panose="020B0604020202020204" pitchFamily="34" charset="0"/>
                        <a:buChar char="•"/>
                      </a:pPr>
                      <a:r>
                        <a:rPr lang="en-GB" sz="1200" kern="100" dirty="0">
                          <a:effectLst/>
                          <a:latin typeface="Lexend Deca" pitchFamily="2" charset="0"/>
                        </a:rPr>
                        <a:t>When I use a symbol in my sketch, I know it represents … because …</a:t>
                      </a:r>
                    </a:p>
                    <a:p>
                      <a:pPr marL="171450" lvl="0" indent="-171450">
                        <a:lnSpc>
                          <a:spcPct val="100000"/>
                        </a:lnSpc>
                        <a:spcAft>
                          <a:spcPts val="600"/>
                        </a:spcAft>
                        <a:buFont typeface="Arial" panose="020B0604020202020204" pitchFamily="34" charset="0"/>
                        <a:buChar char="•"/>
                      </a:pP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228600" lvl="0" indent="0">
                        <a:lnSpc>
                          <a:spcPct val="100000"/>
                        </a:lnSpc>
                        <a:spcAft>
                          <a:spcPts val="600"/>
                        </a:spcAft>
                        <a:buFontTx/>
                        <a:buNone/>
                      </a:pPr>
                      <a:r>
                        <a:rPr lang="en-GB" sz="1200" b="0" kern="100" dirty="0">
                          <a:effectLst/>
                          <a:latin typeface="Lexend Deca" pitchFamily="2" charset="0"/>
                        </a:rPr>
                        <a:t>If you look closely at this chart … </a:t>
                      </a:r>
                    </a:p>
                    <a:p>
                      <a:pPr marL="228600" lvl="0" indent="0">
                        <a:lnSpc>
                          <a:spcPct val="100000"/>
                        </a:lnSpc>
                        <a:spcAft>
                          <a:spcPts val="600"/>
                        </a:spcAft>
                        <a:buFontTx/>
                        <a:buNone/>
                      </a:pPr>
                      <a:r>
                        <a:rPr lang="en-GB" sz="1200" b="0" kern="100" dirty="0">
                          <a:effectLst/>
                          <a:latin typeface="Lexend Deca" pitchFamily="2" charset="0"/>
                        </a:rPr>
                        <a:t>Looking at this table helps me to …</a:t>
                      </a:r>
                    </a:p>
                    <a:p>
                      <a:pPr marL="228600" lvl="0" indent="0">
                        <a:lnSpc>
                          <a:spcPct val="100000"/>
                        </a:lnSpc>
                        <a:spcAft>
                          <a:spcPts val="600"/>
                        </a:spcAft>
                        <a:buFontTx/>
                        <a:buNone/>
                      </a:pPr>
                      <a:r>
                        <a:rPr lang="en-GB" sz="1200" b="0" kern="100" dirty="0">
                          <a:effectLst/>
                          <a:latin typeface="Lexend Deca" pitchFamily="2" charset="0"/>
                        </a:rPr>
                        <a:t>This graph helps me to …</a:t>
                      </a:r>
                    </a:p>
                    <a:p>
                      <a:pPr marL="228600" lvl="0" indent="0">
                        <a:lnSpc>
                          <a:spcPct val="100000"/>
                        </a:lnSpc>
                        <a:spcAft>
                          <a:spcPts val="600"/>
                        </a:spcAft>
                        <a:buFontTx/>
                        <a:buNone/>
                      </a:pPr>
                      <a:r>
                        <a:rPr lang="en-GB" sz="1200" b="0" kern="100" dirty="0">
                          <a:effectLst/>
                          <a:latin typeface="Lexend Deca" pitchFamily="2" charset="0"/>
                        </a:rPr>
                        <a:t>I know a chart is the best way to record this information because …</a:t>
                      </a:r>
                    </a:p>
                    <a:p>
                      <a:pPr marL="228600" lvl="0" indent="0">
                        <a:lnSpc>
                          <a:spcPct val="100000"/>
                        </a:lnSpc>
                        <a:spcAft>
                          <a:spcPts val="600"/>
                        </a:spcAft>
                        <a:buFontTx/>
                        <a:buNone/>
                      </a:pPr>
                      <a:r>
                        <a:rPr lang="en-GB" sz="1200" b="0" kern="100" dirty="0">
                          <a:effectLst/>
                          <a:latin typeface="Lexend Deca" pitchFamily="2" charset="0"/>
                        </a:rPr>
                        <a:t>When you look at these two charts, you can notice that …</a:t>
                      </a:r>
                    </a:p>
                    <a:p>
                      <a:pPr marL="228600" lvl="0" indent="0">
                        <a:lnSpc>
                          <a:spcPct val="100000"/>
                        </a:lnSpc>
                        <a:spcAft>
                          <a:spcPts val="600"/>
                        </a:spcAft>
                        <a:buFontTx/>
                        <a:buNone/>
                      </a:pPr>
                      <a:endParaRPr lang="en-GB" sz="1200" b="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6665409"/>
                  </a:ext>
                </a:extLst>
              </a:tr>
              <a:tr h="592403">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Locational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Place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Human and Physical Geography</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43963124"/>
                  </a:ext>
                </a:extLst>
              </a:tr>
              <a:tr h="2349581">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London is situated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When we refer to the home counties, we mean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There are several counties in the North of England and one of the most well known is … because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If I were to move to the west of this road, I would come to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dirty="0">
                          <a:latin typeface="Lexend Deca" pitchFamily="2" charset="0"/>
                        </a:rPr>
                        <a:t>A rural location differs from an urban location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dirty="0">
                          <a:latin typeface="Lexend Deca" pitchFamily="2" charset="0"/>
                        </a:rPr>
                        <a:t>If you were to travel to the Lake District, you would notice that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dirty="0">
                          <a:latin typeface="Lexend Deca" pitchFamily="2" charset="0"/>
                        </a:rPr>
                        <a:t>Mountains come in varies sizes and in many shapes, for example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dirty="0">
                          <a:latin typeface="Lexend Deca" pitchFamily="2" charset="0"/>
                        </a:rPr>
                        <a:t>I know that ___ is to the north of ___ and that ___ is to the south.</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dirty="0">
                          <a:latin typeface="Lexend Deca" pitchFamily="2" charset="0"/>
                        </a:rPr>
                        <a:t>Some of the main features of rivers are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200" dirty="0">
                          <a:latin typeface="Lexend Deca" pitchFamily="2" charset="0"/>
                        </a:rPr>
                        <a:t>Many prominent buildings in a country are in its capital because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 think this would be harmful to the environment because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 think this might be helpful to the environment because …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To support developing countries, we need to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If you look carefully, you can see a pattern emerging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A sustainable solution could be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Rainfall could be viewed as the start of the water cycle because …</a:t>
                      </a:r>
                      <a:endParaRPr lang="en-GB" sz="1200" b="0" i="0" u="none" strike="noStrike" kern="0" cap="none" spc="0" baseline="0" dirty="0">
                        <a:solidFill>
                          <a:srgbClr val="000000"/>
                        </a:solidFill>
                        <a:uFillTx/>
                        <a:latin typeface="Lexend Deca" pitchFamily="2"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661644"/>
                  </a:ext>
                </a:extLst>
              </a:tr>
            </a:tbl>
          </a:graphicData>
        </a:graphic>
      </p:graphicFrame>
      <p:sp>
        <p:nvSpPr>
          <p:cNvPr id="2" name="Footer Placeholder 1">
            <a:extLst>
              <a:ext uri="{FF2B5EF4-FFF2-40B4-BE49-F238E27FC236}">
                <a16:creationId xmlns:a16="http://schemas.microsoft.com/office/drawing/2014/main" id="{5EA09A0A-E0D0-DC15-C493-9D5168D94A8A}"/>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4078214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1000">
              <a:schemeClr val="accent3">
                <a:lumMod val="20000"/>
                <a:lumOff val="80000"/>
              </a:schemeClr>
            </a:gs>
            <a:gs pos="100000">
              <a:schemeClr val="accent1">
                <a:lumMod val="20000"/>
                <a:lumOff val="80000"/>
              </a:schemeClr>
            </a:gs>
          </a:gsLst>
          <a:lin ang="5400000" scaled="1"/>
        </a:gradFill>
        <a:effectLst/>
      </p:bgPr>
    </p:bg>
    <p:spTree>
      <p:nvGrpSpPr>
        <p:cNvPr id="1" name="">
          <a:extLst>
            <a:ext uri="{FF2B5EF4-FFF2-40B4-BE49-F238E27FC236}">
              <a16:creationId xmlns:a16="http://schemas.microsoft.com/office/drawing/2014/main" id="{788DEBD7-5A9B-8EB6-BF93-502FF65DECCB}"/>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A8AC9AB-1CA1-1337-9278-964797E43F10}"/>
              </a:ext>
            </a:extLst>
          </p:cNvPr>
          <p:cNvSpPr/>
          <p:nvPr/>
        </p:nvSpPr>
        <p:spPr>
          <a:xfrm>
            <a:off x="1235413" y="93802"/>
            <a:ext cx="6673175" cy="525293"/>
          </a:xfrm>
          <a:prstGeom prst="roundRect">
            <a:avLst/>
          </a:prstGeom>
          <a:solidFill>
            <a:srgbClr val="80350E"/>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Geography Sentence Stems – YEAR 4</a:t>
            </a:r>
          </a:p>
        </p:txBody>
      </p:sp>
      <p:graphicFrame>
        <p:nvGraphicFramePr>
          <p:cNvPr id="2" name="Table 1">
            <a:extLst>
              <a:ext uri="{FF2B5EF4-FFF2-40B4-BE49-F238E27FC236}">
                <a16:creationId xmlns:a16="http://schemas.microsoft.com/office/drawing/2014/main" id="{109261B9-D51E-6425-99F5-479DA6C55D5B}"/>
              </a:ext>
            </a:extLst>
          </p:cNvPr>
          <p:cNvGraphicFramePr>
            <a:graphicFrameLocks noGrp="1"/>
          </p:cNvGraphicFramePr>
          <p:nvPr>
            <p:extLst>
              <p:ext uri="{D42A27DB-BD31-4B8C-83A1-F6EECF244321}">
                <p14:modId xmlns:p14="http://schemas.microsoft.com/office/powerpoint/2010/main" val="793874384"/>
              </p:ext>
            </p:extLst>
          </p:nvPr>
        </p:nvGraphicFramePr>
        <p:xfrm>
          <a:off x="154020" y="734075"/>
          <a:ext cx="8835960" cy="5738160"/>
        </p:xfrm>
        <a:graphic>
          <a:graphicData uri="http://schemas.openxmlformats.org/drawingml/2006/table">
            <a:tbl>
              <a:tblPr firstRow="1" bandRow="1"/>
              <a:tblGrid>
                <a:gridCol w="2931268">
                  <a:extLst>
                    <a:ext uri="{9D8B030D-6E8A-4147-A177-3AD203B41FA5}">
                      <a16:colId xmlns:a16="http://schemas.microsoft.com/office/drawing/2014/main" val="281232647"/>
                    </a:ext>
                  </a:extLst>
                </a:gridCol>
                <a:gridCol w="2959372">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360000">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Mapwork</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Fieldwork &amp; Sketching</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Collecting Data</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820633292"/>
                  </a:ext>
                </a:extLst>
              </a:tr>
              <a:tr h="2592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I am confident of finding different European countries on a map of the world because …</a:t>
                      </a:r>
                    </a:p>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I can use a map to locate many of the world’s great cities, for example …</a:t>
                      </a:r>
                    </a:p>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I know the contours used on a relief map show …</a:t>
                      </a:r>
                    </a:p>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I can explain that although America is on the left-hand side of a world map, …</a:t>
                      </a:r>
                    </a:p>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I am confident of using a four-figure grid reference when … </a:t>
                      </a:r>
                      <a:endParaRPr lang="en-GB" sz="11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When I sketch a map of my field study, it is important that I use a key because …</a:t>
                      </a:r>
                    </a:p>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I can annotate my sketch by …</a:t>
                      </a:r>
                    </a:p>
                    <a:p>
                      <a:pPr marL="171450" lvl="0" indent="-171450">
                        <a:lnSpc>
                          <a:spcPct val="100000"/>
                        </a:lnSpc>
                        <a:spcAft>
                          <a:spcPts val="600"/>
                        </a:spcAft>
                        <a:buFont typeface="Arial" panose="020B0604020202020204" pitchFamily="34" charset="0"/>
                        <a:buChar char="•"/>
                      </a:pPr>
                      <a:r>
                        <a:rPr lang="en-GB" sz="1100" kern="100" dirty="0">
                          <a:effectLst/>
                          <a:latin typeface="Lexend Deca" pitchFamily="2" charset="0"/>
                        </a:rPr>
                        <a:t>When capturing the physical features associated with a specific biome, I … </a:t>
                      </a:r>
                    </a:p>
                    <a:p>
                      <a:pPr marL="171450" lvl="0" indent="-171450">
                        <a:lnSpc>
                          <a:spcPct val="100000"/>
                        </a:lnSpc>
                        <a:spcAft>
                          <a:spcPts val="600"/>
                        </a:spcAft>
                        <a:buFont typeface="Arial" panose="020B0604020202020204" pitchFamily="34" charset="0"/>
                        <a:buChar char="•"/>
                      </a:pPr>
                      <a:endParaRPr lang="en-GB" sz="11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228600" lvl="0" indent="0">
                        <a:lnSpc>
                          <a:spcPct val="100000"/>
                        </a:lnSpc>
                        <a:spcAft>
                          <a:spcPts val="600"/>
                        </a:spcAft>
                        <a:buFontTx/>
                        <a:buNone/>
                      </a:pPr>
                      <a:r>
                        <a:rPr lang="en-GB" sz="1100" b="0" kern="100" dirty="0">
                          <a:effectLst/>
                          <a:latin typeface="Lexend Deca" pitchFamily="2" charset="0"/>
                        </a:rPr>
                        <a:t>I know that the temperature across the world varies …</a:t>
                      </a:r>
                    </a:p>
                    <a:p>
                      <a:pPr marL="228600" lvl="0" indent="0">
                        <a:lnSpc>
                          <a:spcPct val="100000"/>
                        </a:lnSpc>
                        <a:spcAft>
                          <a:spcPts val="600"/>
                        </a:spcAft>
                        <a:buFontTx/>
                        <a:buNone/>
                      </a:pPr>
                      <a:r>
                        <a:rPr lang="en-GB" sz="1100" b="0" kern="100" dirty="0">
                          <a:effectLst/>
                          <a:latin typeface="Lexend Deca" pitchFamily="2" charset="0"/>
                        </a:rPr>
                        <a:t>I appreciate graphs are sometimes the best way to explain …</a:t>
                      </a:r>
                    </a:p>
                    <a:p>
                      <a:pPr marL="228600" lvl="0" indent="0">
                        <a:lnSpc>
                          <a:spcPct val="100000"/>
                        </a:lnSpc>
                        <a:spcAft>
                          <a:spcPts val="600"/>
                        </a:spcAft>
                        <a:buFontTx/>
                        <a:buNone/>
                      </a:pPr>
                      <a:r>
                        <a:rPr lang="en-GB" sz="1100" b="0" kern="100" dirty="0">
                          <a:effectLst/>
                          <a:latin typeface="Lexend Deca" pitchFamily="2" charset="0"/>
                        </a:rPr>
                        <a:t>Aerial photographs can often reveal physical features that we could not see otherwise, for example …</a:t>
                      </a:r>
                    </a:p>
                    <a:p>
                      <a:pPr marL="228600" lvl="0" indent="0">
                        <a:lnSpc>
                          <a:spcPct val="100000"/>
                        </a:lnSpc>
                        <a:spcAft>
                          <a:spcPts val="600"/>
                        </a:spcAft>
                        <a:buFontTx/>
                        <a:buNone/>
                      </a:pPr>
                      <a:r>
                        <a:rPr lang="en-GB" sz="1100" b="0" kern="100" dirty="0">
                          <a:effectLst/>
                          <a:latin typeface="Lexend Deca" pitchFamily="2" charset="0"/>
                        </a:rPr>
                        <a:t>I know that data I collect about a particular place changes as the year goes on because …</a:t>
                      </a:r>
                      <a:endParaRPr lang="en-GB" sz="1100" b="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6665409"/>
                  </a:ext>
                </a:extLst>
              </a:tr>
              <a:tr h="504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Locational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Place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Human and Physical Geography</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43963124"/>
                  </a:ext>
                </a:extLst>
              </a:tr>
              <a:tr h="2268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dirty="0">
                          <a:latin typeface="Lexend Deca" pitchFamily="2" charset="0"/>
                        </a:rPr>
                        <a:t>I use positional language to help me explain where I am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dirty="0">
                          <a:latin typeface="Lexend Deca" pitchFamily="2" charset="0"/>
                        </a:rPr>
                        <a:t>I am confident in locating a place on a map and on a globe because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dirty="0">
                          <a:latin typeface="Lexend Deca" pitchFamily="2" charset="0"/>
                        </a:rPr>
                        <a:t>I can locate all the countries that border the Mediterranean and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dirty="0">
                          <a:latin typeface="Lexend Deca" pitchFamily="2" charset="0"/>
                        </a:rPr>
                        <a:t>I can locate many of the world’s most famous biomes such as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dirty="0">
                          <a:latin typeface="Lexend Deca" pitchFamily="2" charset="0"/>
                        </a:rPr>
                        <a:t>I can locate many of the world’s most famous mountains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endParaRPr lang="en-GB" sz="1100" dirty="0">
                        <a:latin typeface="Lexend Deca" pitchFamily="2"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dirty="0">
                          <a:latin typeface="Lexend Deca" pitchFamily="2" charset="0"/>
                        </a:rPr>
                        <a:t>If I lived by the Mediterranean, it would be very different to living in the UK because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dirty="0">
                          <a:latin typeface="Lexend Deca" pitchFamily="2" charset="0"/>
                        </a:rPr>
                        <a:t>I can talk about the foods associated with many of the countries that border the Mediterranean …</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100" dirty="0">
                          <a:latin typeface="Lexend Deca" pitchFamily="2" charset="0"/>
                        </a:rPr>
                        <a:t>I understand that the higher you are, the temperature drops, which is why we have snow on the tops of many mountains.</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b="0" u="none" strike="noStrike" kern="0" cap="none" spc="0" baseline="0" dirty="0">
                          <a:solidFill>
                            <a:srgbClr val="000000"/>
                          </a:solidFill>
                          <a:uFillTx/>
                          <a:latin typeface="Lexend Deca" pitchFamily="2" charset="0"/>
                        </a:rPr>
                        <a:t>I know an earthquake is caused by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b="0" u="none" strike="noStrike" kern="0" cap="none" spc="0" baseline="0" dirty="0">
                          <a:solidFill>
                            <a:srgbClr val="000000"/>
                          </a:solidFill>
                          <a:uFillTx/>
                          <a:latin typeface="Lexend Deca" pitchFamily="2" charset="0"/>
                        </a:rPr>
                        <a:t>If you look at this diagram of a volcano, this is the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b="0" u="none" strike="noStrike" kern="0" cap="none" spc="0" baseline="0" dirty="0">
                          <a:solidFill>
                            <a:srgbClr val="000000"/>
                          </a:solidFill>
                          <a:uFillTx/>
                          <a:latin typeface="Lexend Deca" pitchFamily="2" charset="0"/>
                        </a:rPr>
                        <a:t>Despite the dangers of a volcanic eruption, many people choose to live close by because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b="0" u="none" strike="noStrike" kern="0" cap="none" spc="0" baseline="0" dirty="0">
                          <a:solidFill>
                            <a:srgbClr val="000000"/>
                          </a:solidFill>
                          <a:uFillTx/>
                          <a:latin typeface="Lexend Deca" pitchFamily="2" charset="0"/>
                        </a:rPr>
                        <a:t>Many people live where they live because of the jobs they have …</a:t>
                      </a:r>
                    </a:p>
                    <a:p>
                      <a:pPr marL="171450" marR="0" lvl="0" indent="-171450" algn="l" defTabSz="914400" rtl="0" fontAlgn="auto" hangingPunct="1">
                        <a:lnSpc>
                          <a:spcPct val="100000"/>
                        </a:lnSpc>
                        <a:spcBef>
                          <a:spcPts val="0"/>
                        </a:spcBef>
                        <a:spcAft>
                          <a:spcPts val="600"/>
                        </a:spcAft>
                        <a:buSzPct val="100000"/>
                        <a:buFont typeface="Arial" pitchFamily="34"/>
                        <a:buChar char="•"/>
                        <a:tabLst/>
                      </a:pPr>
                      <a:r>
                        <a:rPr lang="en-GB" sz="1100" b="0" u="none" strike="noStrike" kern="0" cap="none" spc="0" baseline="0" dirty="0">
                          <a:solidFill>
                            <a:srgbClr val="000000"/>
                          </a:solidFill>
                          <a:uFillTx/>
                          <a:latin typeface="Lexend Deca" pitchFamily="2" charset="0"/>
                        </a:rPr>
                        <a:t>A tundra can be described as having the following features … </a:t>
                      </a:r>
                      <a:endParaRPr lang="en-GB" sz="1100" b="0" i="0" u="none" strike="noStrike" kern="0" cap="none" spc="0" baseline="0" dirty="0">
                        <a:solidFill>
                          <a:srgbClr val="000000"/>
                        </a:solidFill>
                        <a:uFillTx/>
                        <a:latin typeface="Lexend Deca" pitchFamily="2"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661644"/>
                  </a:ext>
                </a:extLst>
              </a:tr>
            </a:tbl>
          </a:graphicData>
        </a:graphic>
      </p:graphicFrame>
      <p:sp>
        <p:nvSpPr>
          <p:cNvPr id="3" name="Footer Placeholder 1">
            <a:extLst>
              <a:ext uri="{FF2B5EF4-FFF2-40B4-BE49-F238E27FC236}">
                <a16:creationId xmlns:a16="http://schemas.microsoft.com/office/drawing/2014/main" id="{395C3194-4FF2-1BC5-D5D3-7FE1F8E3B4D5}"/>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2010114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1000">
              <a:schemeClr val="accent3">
                <a:lumMod val="20000"/>
                <a:lumOff val="80000"/>
              </a:schemeClr>
            </a:gs>
            <a:gs pos="100000">
              <a:schemeClr val="accent1">
                <a:lumMod val="20000"/>
                <a:lumOff val="80000"/>
              </a:schemeClr>
            </a:gs>
          </a:gsLst>
          <a:lin ang="5400000" scaled="1"/>
        </a:gradFill>
        <a:effectLst/>
      </p:bgPr>
    </p:bg>
    <p:spTree>
      <p:nvGrpSpPr>
        <p:cNvPr id="1" name="">
          <a:extLst>
            <a:ext uri="{FF2B5EF4-FFF2-40B4-BE49-F238E27FC236}">
              <a16:creationId xmlns:a16="http://schemas.microsoft.com/office/drawing/2014/main" id="{DFCAA9B2-25E9-0160-1E5B-C4E534FCD815}"/>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40BA5242-8E95-A326-B768-6B807F82E772}"/>
              </a:ext>
            </a:extLst>
          </p:cNvPr>
          <p:cNvSpPr/>
          <p:nvPr/>
        </p:nvSpPr>
        <p:spPr>
          <a:xfrm>
            <a:off x="1235413" y="93802"/>
            <a:ext cx="6673175" cy="525293"/>
          </a:xfrm>
          <a:prstGeom prst="roundRect">
            <a:avLst/>
          </a:prstGeom>
          <a:solidFill>
            <a:srgbClr val="80350E"/>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Geography Sentence Stems – YEAR 5</a:t>
            </a:r>
          </a:p>
        </p:txBody>
      </p:sp>
      <p:graphicFrame>
        <p:nvGraphicFramePr>
          <p:cNvPr id="2" name="Table 1">
            <a:extLst>
              <a:ext uri="{FF2B5EF4-FFF2-40B4-BE49-F238E27FC236}">
                <a16:creationId xmlns:a16="http://schemas.microsoft.com/office/drawing/2014/main" id="{849A7E89-8BDE-1015-B962-5969CD64EB1F}"/>
              </a:ext>
            </a:extLst>
          </p:cNvPr>
          <p:cNvGraphicFramePr>
            <a:graphicFrameLocks noGrp="1"/>
          </p:cNvGraphicFramePr>
          <p:nvPr>
            <p:extLst>
              <p:ext uri="{D42A27DB-BD31-4B8C-83A1-F6EECF244321}">
                <p14:modId xmlns:p14="http://schemas.microsoft.com/office/powerpoint/2010/main" val="1994407944"/>
              </p:ext>
            </p:extLst>
          </p:nvPr>
        </p:nvGraphicFramePr>
        <p:xfrm>
          <a:off x="154020" y="735519"/>
          <a:ext cx="8835960" cy="5738160"/>
        </p:xfrm>
        <a:graphic>
          <a:graphicData uri="http://schemas.openxmlformats.org/drawingml/2006/table">
            <a:tbl>
              <a:tblPr firstRow="1" bandRow="1"/>
              <a:tblGrid>
                <a:gridCol w="2931268">
                  <a:extLst>
                    <a:ext uri="{9D8B030D-6E8A-4147-A177-3AD203B41FA5}">
                      <a16:colId xmlns:a16="http://schemas.microsoft.com/office/drawing/2014/main" val="281232647"/>
                    </a:ext>
                  </a:extLst>
                </a:gridCol>
                <a:gridCol w="2959372">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360000">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Mapwork</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Fieldwork &amp; Sketching</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Collecting Data</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820633292"/>
                  </a:ext>
                </a:extLst>
              </a:tr>
              <a:tr h="2232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900"/>
                        </a:spcAft>
                        <a:buFont typeface="Arial" panose="020B0604020202020204" pitchFamily="34" charset="0"/>
                        <a:buChar char="•"/>
                      </a:pPr>
                      <a:r>
                        <a:rPr lang="en-GB" sz="1200" kern="100" dirty="0">
                          <a:effectLst/>
                          <a:latin typeface="Lexend Deca" pitchFamily="2" charset="0"/>
                        </a:rPr>
                        <a:t>I can describe any feature on a map using coordinates or a four-figure point reference, for example …</a:t>
                      </a:r>
                    </a:p>
                    <a:p>
                      <a:pPr marL="171450" lvl="0" indent="-171450">
                        <a:lnSpc>
                          <a:spcPct val="100000"/>
                        </a:lnSpc>
                        <a:spcAft>
                          <a:spcPts val="900"/>
                        </a:spcAft>
                        <a:buFont typeface="Arial" panose="020B0604020202020204" pitchFamily="34" charset="0"/>
                        <a:buChar char="•"/>
                      </a:pPr>
                      <a:r>
                        <a:rPr lang="en-GB" sz="1200" kern="100" dirty="0">
                          <a:effectLst/>
                          <a:latin typeface="Lexend Deca" pitchFamily="2" charset="0"/>
                        </a:rPr>
                        <a:t>I make rational decisions about the type of map to use according to …</a:t>
                      </a:r>
                    </a:p>
                    <a:p>
                      <a:pPr marL="171450" lvl="0" indent="-171450">
                        <a:lnSpc>
                          <a:spcPct val="100000"/>
                        </a:lnSpc>
                        <a:spcAft>
                          <a:spcPts val="900"/>
                        </a:spcAft>
                        <a:buFont typeface="Arial" panose="020B0604020202020204" pitchFamily="34" charset="0"/>
                        <a:buChar char="•"/>
                      </a:pPr>
                      <a:r>
                        <a:rPr lang="en-GB" sz="1200" kern="100" dirty="0">
                          <a:effectLst/>
                          <a:latin typeface="Lexend Deca" pitchFamily="2" charset="0"/>
                        </a:rPr>
                        <a:t>I recognise digital maps will become more important in the future because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900"/>
                        </a:spcAft>
                        <a:buFont typeface="Arial" panose="020B0604020202020204" pitchFamily="34" charset="0"/>
                        <a:buChar char="•"/>
                      </a:pPr>
                      <a:r>
                        <a:rPr lang="en-GB" sz="1200" kern="100" dirty="0">
                          <a:effectLst/>
                          <a:latin typeface="Lexend Deca" pitchFamily="2" charset="0"/>
                        </a:rPr>
                        <a:t>I am confident that the map I have drawn will lead to the desired place because …</a:t>
                      </a:r>
                    </a:p>
                    <a:p>
                      <a:pPr marL="171450" lvl="0" indent="-171450">
                        <a:lnSpc>
                          <a:spcPct val="100000"/>
                        </a:lnSpc>
                        <a:spcAft>
                          <a:spcPts val="900"/>
                        </a:spcAft>
                        <a:buFont typeface="Arial" panose="020B0604020202020204" pitchFamily="34" charset="0"/>
                        <a:buChar char="•"/>
                      </a:pPr>
                      <a:r>
                        <a:rPr lang="en-GB" sz="1200" kern="100" dirty="0">
                          <a:effectLst/>
                          <a:latin typeface="Lexend Deca" pitchFamily="2" charset="0"/>
                        </a:rPr>
                        <a:t>The features I have included are …</a:t>
                      </a:r>
                    </a:p>
                    <a:p>
                      <a:pPr marL="171450" lvl="0" indent="-171450">
                        <a:lnSpc>
                          <a:spcPct val="100000"/>
                        </a:lnSpc>
                        <a:spcAft>
                          <a:spcPts val="900"/>
                        </a:spcAft>
                        <a:buFont typeface="Arial" panose="020B0604020202020204" pitchFamily="34" charset="0"/>
                        <a:buChar char="•"/>
                      </a:pPr>
                      <a:r>
                        <a:rPr lang="en-GB" sz="1200" kern="100" dirty="0">
                          <a:effectLst/>
                          <a:latin typeface="Lexend Deca" pitchFamily="2" charset="0"/>
                        </a:rPr>
                        <a:t>I use my sketches as evidence when carrying out geographical research. They show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228600" lvl="0" indent="0">
                        <a:lnSpc>
                          <a:spcPct val="100000"/>
                        </a:lnSpc>
                        <a:spcAft>
                          <a:spcPts val="900"/>
                        </a:spcAft>
                        <a:buFontTx/>
                        <a:buNone/>
                      </a:pPr>
                      <a:r>
                        <a:rPr lang="en-GB" sz="1200" b="0" kern="100" dirty="0">
                          <a:effectLst/>
                          <a:latin typeface="Lexend Deca" pitchFamily="2" charset="0"/>
                        </a:rPr>
                        <a:t>I can use different tables and graphs to help me understand about the …</a:t>
                      </a:r>
                    </a:p>
                    <a:p>
                      <a:pPr marL="228600" lvl="0" indent="0">
                        <a:lnSpc>
                          <a:spcPct val="100000"/>
                        </a:lnSpc>
                        <a:spcAft>
                          <a:spcPts val="900"/>
                        </a:spcAft>
                        <a:buFontTx/>
                        <a:buNone/>
                      </a:pPr>
                      <a:r>
                        <a:rPr lang="en-GB" sz="1200" b="0" kern="100" dirty="0">
                          <a:effectLst/>
                          <a:latin typeface="Lexend Deca" pitchFamily="2" charset="0"/>
                        </a:rPr>
                        <a:t>I know that some evidence I will look at will be more reliable than others because …</a:t>
                      </a:r>
                    </a:p>
                    <a:p>
                      <a:pPr marL="228600" lvl="0" indent="0">
                        <a:lnSpc>
                          <a:spcPct val="100000"/>
                        </a:lnSpc>
                        <a:spcAft>
                          <a:spcPts val="900"/>
                        </a:spcAft>
                        <a:buFontTx/>
                        <a:buNone/>
                      </a:pPr>
                      <a:r>
                        <a:rPr lang="en-GB" sz="1200" b="0" kern="100" dirty="0">
                          <a:effectLst/>
                          <a:latin typeface="Lexend Deca" pitchFamily="2" charset="0"/>
                        </a:rPr>
                        <a:t>I know that to fully understand the human and physical features of a country, I need to use data to …</a:t>
                      </a:r>
                      <a:endParaRPr lang="en-GB" sz="1200" b="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6665409"/>
                  </a:ext>
                </a:extLst>
              </a:tr>
              <a:tr h="504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Locational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Place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Human and Physical Geography</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43963124"/>
                  </a:ext>
                </a:extLst>
              </a:tr>
              <a:tr h="2628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dirty="0">
                          <a:latin typeface="Lexend Deca" pitchFamily="2" charset="0"/>
                        </a:rPr>
                        <a:t>I can describe a country’s location by using the lines of latitude and longitude. For example, _____ is </a:t>
                      </a:r>
                    </a:p>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dirty="0">
                          <a:latin typeface="Lexend Deca" pitchFamily="2" charset="0"/>
                        </a:rPr>
                        <a:t>I know the name of many European capital cities, and I know the country they belong to, for example …</a:t>
                      </a:r>
                    </a:p>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dirty="0">
                          <a:latin typeface="Lexend Deca" pitchFamily="2" charset="0"/>
                        </a:rPr>
                        <a:t>I know how important many of the world’s seas are, for example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lang="en-GB" sz="1200" dirty="0">
                          <a:latin typeface="Lexend Deca" pitchFamily="2" charset="0"/>
                        </a:rPr>
                        <a:t>When you say the tropics, you mean …</a:t>
                      </a:r>
                    </a:p>
                    <a:p>
                      <a:pPr marL="171450" marR="0" lvl="0" indent="-17145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lang="en-GB" sz="1200" dirty="0">
                          <a:latin typeface="Lexend Deca" pitchFamily="2" charset="0"/>
                        </a:rPr>
                        <a:t>When you think of a desert, you immediately see …</a:t>
                      </a:r>
                    </a:p>
                    <a:p>
                      <a:pPr marL="171450" marR="0" lvl="0" indent="-17145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lang="en-GB" sz="1200" dirty="0">
                          <a:latin typeface="Lexend Deca" pitchFamily="2" charset="0"/>
                        </a:rPr>
                        <a:t>When you think of the rainforest, your mind conjures up …</a:t>
                      </a:r>
                    </a:p>
                    <a:p>
                      <a:pPr marL="171450" marR="0" lvl="0" indent="-17145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lang="en-GB" sz="1200" dirty="0">
                          <a:latin typeface="Lexend Deca" pitchFamily="2" charset="0"/>
                        </a:rPr>
                        <a:t>I can’t imagine living in a tundra because ….</a:t>
                      </a:r>
                    </a:p>
                    <a:p>
                      <a:pPr marL="171450" marR="0" lvl="0" indent="-17145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endParaRPr lang="en-GB" sz="1200" dirty="0">
                        <a:latin typeface="Lexend Deca" pitchFamily="2"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The UK’s climate differs from so many European climates because …</a:t>
                      </a:r>
                    </a:p>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 know that the rainforest has many layers; these are …</a:t>
                      </a:r>
                    </a:p>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Deforestation is …</a:t>
                      </a:r>
                    </a:p>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Many of the UK’s supermarkets give much more consideration to fair trade because …</a:t>
                      </a:r>
                    </a:p>
                    <a:p>
                      <a:pPr marL="171450" marR="0" lvl="0" indent="-171450" algn="l" defTabSz="914400" rtl="0" fontAlgn="auto" hangingPunct="1">
                        <a:lnSpc>
                          <a:spcPct val="100000"/>
                        </a:lnSpc>
                        <a:spcBef>
                          <a:spcPts val="0"/>
                        </a:spcBef>
                        <a:spcAft>
                          <a:spcPts val="9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Although plastics are important, they can also be detrimental to the environment because … </a:t>
                      </a:r>
                      <a:endParaRPr lang="en-GB" sz="1200" b="0" i="0" u="none" strike="noStrike" kern="0" cap="none" spc="0" baseline="0" dirty="0">
                        <a:solidFill>
                          <a:srgbClr val="000000"/>
                        </a:solidFill>
                        <a:uFillTx/>
                        <a:latin typeface="Lexend Deca" pitchFamily="2"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661644"/>
                  </a:ext>
                </a:extLst>
              </a:tr>
            </a:tbl>
          </a:graphicData>
        </a:graphic>
      </p:graphicFrame>
      <p:sp>
        <p:nvSpPr>
          <p:cNvPr id="3" name="Footer Placeholder 1">
            <a:extLst>
              <a:ext uri="{FF2B5EF4-FFF2-40B4-BE49-F238E27FC236}">
                <a16:creationId xmlns:a16="http://schemas.microsoft.com/office/drawing/2014/main" id="{853CFE00-583C-9A4D-1A0D-9C8EE2007E8A}"/>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382492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1000">
              <a:schemeClr val="accent3">
                <a:lumMod val="20000"/>
                <a:lumOff val="80000"/>
              </a:schemeClr>
            </a:gs>
            <a:gs pos="100000">
              <a:schemeClr val="accent1">
                <a:lumMod val="20000"/>
                <a:lumOff val="80000"/>
              </a:schemeClr>
            </a:gs>
          </a:gsLst>
          <a:lin ang="5400000" scaled="1"/>
        </a:gradFill>
        <a:effectLst/>
      </p:bgPr>
    </p:bg>
    <p:spTree>
      <p:nvGrpSpPr>
        <p:cNvPr id="1" name="">
          <a:extLst>
            <a:ext uri="{FF2B5EF4-FFF2-40B4-BE49-F238E27FC236}">
              <a16:creationId xmlns:a16="http://schemas.microsoft.com/office/drawing/2014/main" id="{5EAB2F4C-8787-4718-5E21-E74853CC42E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22CA25B-6DAE-9426-C633-36E9B4ADF223}"/>
              </a:ext>
            </a:extLst>
          </p:cNvPr>
          <p:cNvSpPr/>
          <p:nvPr/>
        </p:nvSpPr>
        <p:spPr>
          <a:xfrm>
            <a:off x="1235413" y="93802"/>
            <a:ext cx="6673175" cy="525293"/>
          </a:xfrm>
          <a:prstGeom prst="roundRect">
            <a:avLst/>
          </a:prstGeom>
          <a:solidFill>
            <a:srgbClr val="80350E"/>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Geography Sentence Stems – YEAR 6</a:t>
            </a:r>
          </a:p>
        </p:txBody>
      </p:sp>
      <p:graphicFrame>
        <p:nvGraphicFramePr>
          <p:cNvPr id="2" name="Table 1">
            <a:extLst>
              <a:ext uri="{FF2B5EF4-FFF2-40B4-BE49-F238E27FC236}">
                <a16:creationId xmlns:a16="http://schemas.microsoft.com/office/drawing/2014/main" id="{0DFABA1C-22E6-1967-9C39-B4B0B978BCEE}"/>
              </a:ext>
            </a:extLst>
          </p:cNvPr>
          <p:cNvGraphicFramePr>
            <a:graphicFrameLocks noGrp="1"/>
          </p:cNvGraphicFramePr>
          <p:nvPr>
            <p:extLst>
              <p:ext uri="{D42A27DB-BD31-4B8C-83A1-F6EECF244321}">
                <p14:modId xmlns:p14="http://schemas.microsoft.com/office/powerpoint/2010/main" val="2384404503"/>
              </p:ext>
            </p:extLst>
          </p:nvPr>
        </p:nvGraphicFramePr>
        <p:xfrm>
          <a:off x="154020" y="735519"/>
          <a:ext cx="8835960" cy="5810160"/>
        </p:xfrm>
        <a:graphic>
          <a:graphicData uri="http://schemas.openxmlformats.org/drawingml/2006/table">
            <a:tbl>
              <a:tblPr firstRow="1" bandRow="1"/>
              <a:tblGrid>
                <a:gridCol w="2931268">
                  <a:extLst>
                    <a:ext uri="{9D8B030D-6E8A-4147-A177-3AD203B41FA5}">
                      <a16:colId xmlns:a16="http://schemas.microsoft.com/office/drawing/2014/main" val="281232647"/>
                    </a:ext>
                  </a:extLst>
                </a:gridCol>
                <a:gridCol w="2959372">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360000">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Mapwork</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Fieldwork &amp; Sketching</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b="1" kern="1200">
                          <a:solidFill>
                            <a:schemeClr val="bg1"/>
                          </a:solidFill>
                          <a:latin typeface="Aptos" panose="02110004020202020204"/>
                        </a:defRPr>
                      </a:lvl1pPr>
                      <a:lvl2pPr marL="457200" algn="l" defTabSz="457200" rtl="0" eaLnBrk="1" latinLnBrk="0" hangingPunct="1">
                        <a:defRPr sz="1800" b="1" kern="1200">
                          <a:solidFill>
                            <a:schemeClr val="bg1"/>
                          </a:solidFill>
                          <a:latin typeface="Aptos" panose="02110004020202020204"/>
                        </a:defRPr>
                      </a:lvl2pPr>
                      <a:lvl3pPr marL="914400" algn="l" defTabSz="457200" rtl="0" eaLnBrk="1" latinLnBrk="0" hangingPunct="1">
                        <a:defRPr sz="1800" b="1" kern="1200">
                          <a:solidFill>
                            <a:schemeClr val="bg1"/>
                          </a:solidFill>
                          <a:latin typeface="Aptos" panose="02110004020202020204"/>
                        </a:defRPr>
                      </a:lvl3pPr>
                      <a:lvl4pPr marL="1371600" algn="l" defTabSz="457200" rtl="0" eaLnBrk="1" latinLnBrk="0" hangingPunct="1">
                        <a:defRPr sz="1800" b="1" kern="1200">
                          <a:solidFill>
                            <a:schemeClr val="bg1"/>
                          </a:solidFill>
                          <a:latin typeface="Aptos" panose="02110004020202020204"/>
                        </a:defRPr>
                      </a:lvl4pPr>
                      <a:lvl5pPr marL="1828800" algn="l" defTabSz="457200" rtl="0" eaLnBrk="1" latinLnBrk="0" hangingPunct="1">
                        <a:defRPr sz="1800" b="1" kern="1200">
                          <a:solidFill>
                            <a:schemeClr val="bg1"/>
                          </a:solidFill>
                          <a:latin typeface="Aptos" panose="02110004020202020204"/>
                        </a:defRPr>
                      </a:lvl5pPr>
                      <a:lvl6pPr marL="2286000" algn="l" defTabSz="457200" rtl="0" eaLnBrk="1" latinLnBrk="0" hangingPunct="1">
                        <a:defRPr sz="1800" b="1" kern="1200">
                          <a:solidFill>
                            <a:schemeClr val="bg1"/>
                          </a:solidFill>
                          <a:latin typeface="Aptos" panose="02110004020202020204"/>
                        </a:defRPr>
                      </a:lvl6pPr>
                      <a:lvl7pPr marL="2743200" algn="l" defTabSz="457200" rtl="0" eaLnBrk="1" latinLnBrk="0" hangingPunct="1">
                        <a:defRPr sz="1800" b="1" kern="1200">
                          <a:solidFill>
                            <a:schemeClr val="bg1"/>
                          </a:solidFill>
                          <a:latin typeface="Aptos" panose="02110004020202020204"/>
                        </a:defRPr>
                      </a:lvl7pPr>
                      <a:lvl8pPr marL="3200400" algn="l" defTabSz="457200" rtl="0" eaLnBrk="1" latinLnBrk="0" hangingPunct="1">
                        <a:defRPr sz="1800" b="1" kern="1200">
                          <a:solidFill>
                            <a:schemeClr val="bg1"/>
                          </a:solidFill>
                          <a:latin typeface="Aptos" panose="02110004020202020204"/>
                        </a:defRPr>
                      </a:lvl8pPr>
                      <a:lvl9pPr marL="3657600" algn="l" defTabSz="457200" rtl="0" eaLnBrk="1" latinLnBrk="0" hangingPunct="1">
                        <a:defRPr sz="1800" b="1" kern="1200">
                          <a:solidFill>
                            <a:schemeClr val="bg1"/>
                          </a:solidFill>
                          <a:latin typeface="Aptos" panose="02110004020202020204"/>
                        </a:defRPr>
                      </a:lvl9pPr>
                    </a:lstStyle>
                    <a:p>
                      <a:pPr algn="l"/>
                      <a:r>
                        <a:rPr lang="en-GB" sz="1400" b="1" dirty="0">
                          <a:solidFill>
                            <a:schemeClr val="accent4">
                              <a:lumMod val="50000"/>
                            </a:schemeClr>
                          </a:solidFill>
                          <a:latin typeface="Lexend Deca" pitchFamily="2" charset="0"/>
                        </a:rPr>
                        <a:t>Collecting Data</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820633292"/>
                  </a:ext>
                </a:extLst>
              </a:tr>
              <a:tr h="2016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500"/>
                        </a:spcAft>
                        <a:buFont typeface="Arial" panose="020B0604020202020204" pitchFamily="34" charset="0"/>
                        <a:buChar char="•"/>
                      </a:pPr>
                      <a:r>
                        <a:rPr lang="en-GB" sz="1200" kern="100" dirty="0">
                          <a:effectLst/>
                          <a:latin typeface="Lexend Deca" pitchFamily="2" charset="0"/>
                        </a:rPr>
                        <a:t>I know digital maps can be very helpful when …</a:t>
                      </a:r>
                    </a:p>
                    <a:p>
                      <a:pPr marL="171450" lvl="0" indent="-171450">
                        <a:lnSpc>
                          <a:spcPct val="100000"/>
                        </a:lnSpc>
                        <a:spcAft>
                          <a:spcPts val="500"/>
                        </a:spcAft>
                        <a:buFont typeface="Arial" panose="020B0604020202020204" pitchFamily="34" charset="0"/>
                        <a:buChar char="•"/>
                      </a:pPr>
                      <a:r>
                        <a:rPr lang="en-GB" sz="1200" kern="100" dirty="0">
                          <a:effectLst/>
                          <a:latin typeface="Lexend Deca" pitchFamily="2" charset="0"/>
                        </a:rPr>
                        <a:t>I can explain how a time zone works and how they are different across the world …</a:t>
                      </a:r>
                    </a:p>
                    <a:p>
                      <a:pPr marL="171450" lvl="0" indent="-171450">
                        <a:lnSpc>
                          <a:spcPct val="100000"/>
                        </a:lnSpc>
                        <a:spcAft>
                          <a:spcPts val="500"/>
                        </a:spcAft>
                        <a:buFont typeface="Arial" panose="020B0604020202020204" pitchFamily="34" charset="0"/>
                        <a:buChar char="•"/>
                      </a:pPr>
                      <a:r>
                        <a:rPr lang="en-GB" sz="1200" kern="100" dirty="0">
                          <a:effectLst/>
                          <a:latin typeface="Lexend Deca" pitchFamily="2" charset="0"/>
                        </a:rPr>
                        <a:t>I now use a six-figure grid reference so that I can pinpoint places with more accuracy, for example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lvl="0" indent="-171450">
                        <a:lnSpc>
                          <a:spcPct val="100000"/>
                        </a:lnSpc>
                        <a:spcAft>
                          <a:spcPts val="500"/>
                        </a:spcAft>
                        <a:buFont typeface="Arial" panose="020B0604020202020204" pitchFamily="34" charset="0"/>
                        <a:buChar char="•"/>
                      </a:pPr>
                      <a:r>
                        <a:rPr lang="en-GB" sz="1200" kern="100" dirty="0">
                          <a:effectLst/>
                          <a:latin typeface="Lexend Deca" pitchFamily="2" charset="0"/>
                        </a:rPr>
                        <a:t>I can draw a very accurate map of a location and ensure that the features can be used as key points by …</a:t>
                      </a:r>
                    </a:p>
                    <a:p>
                      <a:pPr marL="171450" lvl="0" indent="-171450">
                        <a:lnSpc>
                          <a:spcPct val="100000"/>
                        </a:lnSpc>
                        <a:spcAft>
                          <a:spcPts val="500"/>
                        </a:spcAft>
                        <a:buFont typeface="Arial" panose="020B0604020202020204" pitchFamily="34" charset="0"/>
                        <a:buChar char="•"/>
                      </a:pPr>
                      <a:r>
                        <a:rPr lang="en-GB" sz="1200" kern="100" dirty="0">
                          <a:effectLst/>
                          <a:latin typeface="Lexend Deca" pitchFamily="2" charset="0"/>
                        </a:rPr>
                        <a:t>I believe that this self-made map is useful for … but is not as useful for …</a:t>
                      </a:r>
                    </a:p>
                    <a:p>
                      <a:pPr marL="171450" lvl="0" indent="-171450">
                        <a:lnSpc>
                          <a:spcPct val="100000"/>
                        </a:lnSpc>
                        <a:spcAft>
                          <a:spcPts val="500"/>
                        </a:spcAft>
                        <a:buFont typeface="Arial" panose="020B0604020202020204" pitchFamily="34" charset="0"/>
                        <a:buChar char="•"/>
                      </a:pPr>
                      <a:r>
                        <a:rPr lang="en-GB" sz="1200" kern="100" dirty="0">
                          <a:effectLst/>
                          <a:latin typeface="Lexend Deca" pitchFamily="2" charset="0"/>
                        </a:rPr>
                        <a:t>When sketching an area, I am studying I use annotation because …</a:t>
                      </a:r>
                      <a:endParaRPr lang="en-GB" sz="120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228600" lvl="0" indent="0">
                        <a:lnSpc>
                          <a:spcPct val="100000"/>
                        </a:lnSpc>
                        <a:spcAft>
                          <a:spcPts val="500"/>
                        </a:spcAft>
                        <a:buFontTx/>
                        <a:buNone/>
                      </a:pPr>
                      <a:r>
                        <a:rPr lang="en-GB" sz="1200" b="0" kern="100" dirty="0">
                          <a:effectLst/>
                          <a:latin typeface="Lexend Deca" pitchFamily="2" charset="0"/>
                        </a:rPr>
                        <a:t>I am confident in transferring the information I have collected about a place to a line graph or pie chart by …</a:t>
                      </a:r>
                    </a:p>
                    <a:p>
                      <a:pPr marL="228600" lvl="0" indent="0">
                        <a:lnSpc>
                          <a:spcPct val="100000"/>
                        </a:lnSpc>
                        <a:spcAft>
                          <a:spcPts val="500"/>
                        </a:spcAft>
                        <a:buFontTx/>
                        <a:buNone/>
                      </a:pPr>
                      <a:r>
                        <a:rPr lang="en-GB" sz="1200" b="0" kern="100" dirty="0">
                          <a:effectLst/>
                          <a:latin typeface="Lexend Deca" pitchFamily="2" charset="0"/>
                        </a:rPr>
                        <a:t>I can ask the right question after looking carefully at the information that has been provided for me, such as …</a:t>
                      </a:r>
                      <a:endParaRPr lang="en-GB" sz="1200" b="0" kern="100" dirty="0">
                        <a:effectLst/>
                        <a:latin typeface="Lexend Deca" pitchFamily="2"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26665409"/>
                  </a:ext>
                </a:extLst>
              </a:tr>
              <a:tr h="504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Locational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Place Knowledge</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algn="l"/>
                      <a:r>
                        <a:rPr lang="en-GB" sz="1400" b="1" dirty="0">
                          <a:solidFill>
                            <a:schemeClr val="accent4">
                              <a:lumMod val="50000"/>
                            </a:schemeClr>
                          </a:solidFill>
                          <a:latin typeface="Lexend Deca" pitchFamily="2" charset="0"/>
                        </a:rPr>
                        <a:t>Human and Physical Geography</a:t>
                      </a:r>
                    </a:p>
                  </a:txBody>
                  <a:tcP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143963124"/>
                  </a:ext>
                </a:extLst>
              </a:tr>
              <a:tr h="2916000">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500"/>
                        </a:spcAft>
                        <a:buSzPct val="100000"/>
                        <a:buFont typeface="Arial" panose="020B0604020202020204" pitchFamily="34" charset="0"/>
                        <a:buChar char="•"/>
                        <a:tabLst/>
                      </a:pPr>
                      <a:r>
                        <a:rPr lang="en-GB" sz="1200" dirty="0">
                          <a:latin typeface="Lexend Deca" pitchFamily="2" charset="0"/>
                        </a:rPr>
                        <a:t>I can name almost all the South and North American countries and locate them on a map …</a:t>
                      </a:r>
                    </a:p>
                    <a:p>
                      <a:pPr marL="171450" marR="0" lvl="0" indent="-171450" algn="l" defTabSz="914400" rtl="0" fontAlgn="auto" hangingPunct="1">
                        <a:lnSpc>
                          <a:spcPct val="100000"/>
                        </a:lnSpc>
                        <a:spcBef>
                          <a:spcPts val="0"/>
                        </a:spcBef>
                        <a:spcAft>
                          <a:spcPts val="500"/>
                        </a:spcAft>
                        <a:buSzPct val="100000"/>
                        <a:buFont typeface="Arial" panose="020B0604020202020204" pitchFamily="34" charset="0"/>
                        <a:buChar char="•"/>
                        <a:tabLst/>
                      </a:pPr>
                      <a:r>
                        <a:rPr lang="en-GB" sz="1200" dirty="0">
                          <a:latin typeface="Lexend Deca" pitchFamily="2" charset="0"/>
                        </a:rPr>
                        <a:t>I appreciate that even within one country, times can vary according to the time zone, for example …</a:t>
                      </a:r>
                    </a:p>
                    <a:p>
                      <a:pPr marL="171450" marR="0" lvl="0" indent="-171450" algn="l" defTabSz="914400" rtl="0" fontAlgn="auto" hangingPunct="1">
                        <a:lnSpc>
                          <a:spcPct val="100000"/>
                        </a:lnSpc>
                        <a:spcBef>
                          <a:spcPts val="0"/>
                        </a:spcBef>
                        <a:spcAft>
                          <a:spcPts val="500"/>
                        </a:spcAft>
                        <a:buSzPct val="100000"/>
                        <a:buFont typeface="Arial" panose="020B0604020202020204" pitchFamily="34" charset="0"/>
                        <a:buChar char="•"/>
                        <a:tabLst/>
                      </a:pPr>
                      <a:r>
                        <a:rPr lang="en-GB" sz="1200" dirty="0">
                          <a:latin typeface="Lexend Deca" pitchFamily="2" charset="0"/>
                        </a:rPr>
                        <a:t>I can explain which countries were once part of the British Empire, for example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GB" sz="1200" dirty="0">
                          <a:latin typeface="Lexend Deca" pitchFamily="2" charset="0"/>
                        </a:rPr>
                        <a:t>If I were living in Brazil, life would be very different because …</a:t>
                      </a:r>
                    </a:p>
                    <a:p>
                      <a:pPr marL="17145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GB" sz="1200" dirty="0">
                          <a:latin typeface="Lexend Deca" pitchFamily="2" charset="0"/>
                        </a:rPr>
                        <a:t>When you look at the way the Earth orbits the Sun, you can see why some parts of our planet have more light at different times of the year, because ….</a:t>
                      </a:r>
                    </a:p>
                    <a:p>
                      <a:pPr marL="17145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GB" sz="1200" dirty="0">
                          <a:latin typeface="Lexend Deca" pitchFamily="2" charset="0"/>
                        </a:rPr>
                        <a:t>If you consider Africa, you can see how the climate has a major impact on the way of people’s life because … </a:t>
                      </a: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sz="1800" kern="1200">
                          <a:solidFill>
                            <a:schemeClr val="tx1"/>
                          </a:solidFill>
                          <a:latin typeface="Aptos" panose="02110004020202020204"/>
                        </a:defRPr>
                      </a:lvl1pPr>
                      <a:lvl2pPr marL="457200" algn="l" defTabSz="457200" rtl="0" eaLnBrk="1" latinLnBrk="0" hangingPunct="1">
                        <a:defRPr sz="1800" kern="1200">
                          <a:solidFill>
                            <a:schemeClr val="tx1"/>
                          </a:solidFill>
                          <a:latin typeface="Aptos" panose="02110004020202020204"/>
                        </a:defRPr>
                      </a:lvl2pPr>
                      <a:lvl3pPr marL="914400" algn="l" defTabSz="457200" rtl="0" eaLnBrk="1" latinLnBrk="0" hangingPunct="1">
                        <a:defRPr sz="1800" kern="1200">
                          <a:solidFill>
                            <a:schemeClr val="tx1"/>
                          </a:solidFill>
                          <a:latin typeface="Aptos" panose="02110004020202020204"/>
                        </a:defRPr>
                      </a:lvl3pPr>
                      <a:lvl4pPr marL="1371600" algn="l" defTabSz="457200" rtl="0" eaLnBrk="1" latinLnBrk="0" hangingPunct="1">
                        <a:defRPr sz="1800" kern="1200">
                          <a:solidFill>
                            <a:schemeClr val="tx1"/>
                          </a:solidFill>
                          <a:latin typeface="Aptos" panose="02110004020202020204"/>
                        </a:defRPr>
                      </a:lvl4pPr>
                      <a:lvl5pPr marL="1828800" algn="l" defTabSz="457200" rtl="0" eaLnBrk="1" latinLnBrk="0" hangingPunct="1">
                        <a:defRPr sz="1800" kern="1200">
                          <a:solidFill>
                            <a:schemeClr val="tx1"/>
                          </a:solidFill>
                          <a:latin typeface="Aptos" panose="02110004020202020204"/>
                        </a:defRPr>
                      </a:lvl5pPr>
                      <a:lvl6pPr marL="2286000" algn="l" defTabSz="457200" rtl="0" eaLnBrk="1" latinLnBrk="0" hangingPunct="1">
                        <a:defRPr sz="1800" kern="1200">
                          <a:solidFill>
                            <a:schemeClr val="tx1"/>
                          </a:solidFill>
                          <a:latin typeface="Aptos" panose="02110004020202020204"/>
                        </a:defRPr>
                      </a:lvl6pPr>
                      <a:lvl7pPr marL="2743200" algn="l" defTabSz="457200" rtl="0" eaLnBrk="1" latinLnBrk="0" hangingPunct="1">
                        <a:defRPr sz="1800" kern="1200">
                          <a:solidFill>
                            <a:schemeClr val="tx1"/>
                          </a:solidFill>
                          <a:latin typeface="Aptos" panose="02110004020202020204"/>
                        </a:defRPr>
                      </a:lvl7pPr>
                      <a:lvl8pPr marL="3200400" algn="l" defTabSz="457200" rtl="0" eaLnBrk="1" latinLnBrk="0" hangingPunct="1">
                        <a:defRPr sz="1800" kern="1200">
                          <a:solidFill>
                            <a:schemeClr val="tx1"/>
                          </a:solidFill>
                          <a:latin typeface="Aptos" panose="02110004020202020204"/>
                        </a:defRPr>
                      </a:lvl8pPr>
                      <a:lvl9pPr marL="3657600" algn="l" defTabSz="457200" rtl="0" eaLnBrk="1" latinLnBrk="0" hangingPunct="1">
                        <a:defRPr sz="1800" kern="1200">
                          <a:solidFill>
                            <a:schemeClr val="tx1"/>
                          </a:solidFill>
                          <a:latin typeface="Aptos" panose="02110004020202020204"/>
                        </a:defRPr>
                      </a:lvl9pPr>
                    </a:lstStyle>
                    <a:p>
                      <a:pPr marL="171450" marR="0" lvl="0" indent="-171450" algn="l" defTabSz="914400" rtl="0" fontAlgn="auto" hangingPunct="1">
                        <a:lnSpc>
                          <a:spcPct val="100000"/>
                        </a:lnSpc>
                        <a:spcBef>
                          <a:spcPts val="0"/>
                        </a:spcBef>
                        <a:spcAft>
                          <a:spcPts val="5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 can use an atlas or globe to point out where the deserts are, and I can name them, for example …</a:t>
                      </a:r>
                    </a:p>
                    <a:p>
                      <a:pPr marL="171450" marR="0" lvl="0" indent="-171450" algn="l" defTabSz="914400" rtl="0" fontAlgn="auto" hangingPunct="1">
                        <a:lnSpc>
                          <a:spcPct val="100000"/>
                        </a:lnSpc>
                        <a:spcBef>
                          <a:spcPts val="0"/>
                        </a:spcBef>
                        <a:spcAft>
                          <a:spcPts val="5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The reason that we should be concerned about climate change is …</a:t>
                      </a:r>
                    </a:p>
                    <a:p>
                      <a:pPr marL="171450" marR="0" lvl="0" indent="-171450" algn="l" defTabSz="914400" rtl="0" fontAlgn="auto" hangingPunct="1">
                        <a:lnSpc>
                          <a:spcPct val="100000"/>
                        </a:lnSpc>
                        <a:spcBef>
                          <a:spcPts val="0"/>
                        </a:spcBef>
                        <a:spcAft>
                          <a:spcPts val="5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Industry has enabled some countries to grow very rich because …</a:t>
                      </a:r>
                    </a:p>
                    <a:p>
                      <a:pPr marL="171450" marR="0" lvl="0" indent="-171450" algn="l" defTabSz="914400" rtl="0" fontAlgn="auto" hangingPunct="1">
                        <a:lnSpc>
                          <a:spcPct val="100000"/>
                        </a:lnSpc>
                        <a:spcBef>
                          <a:spcPts val="0"/>
                        </a:spcBef>
                        <a:spcAft>
                          <a:spcPts val="5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Natural resources make a significant difference to how rich a country is because …</a:t>
                      </a:r>
                    </a:p>
                    <a:p>
                      <a:pPr marL="171450" marR="0" lvl="0" indent="-171450" algn="l" defTabSz="914400" rtl="0" fontAlgn="auto" hangingPunct="1">
                        <a:lnSpc>
                          <a:spcPct val="100000"/>
                        </a:lnSpc>
                        <a:spcBef>
                          <a:spcPts val="0"/>
                        </a:spcBef>
                        <a:spcAft>
                          <a:spcPts val="500"/>
                        </a:spcAft>
                        <a:buSzPct val="100000"/>
                        <a:buFont typeface="Arial" pitchFamily="34"/>
                        <a:buChar char="•"/>
                        <a:tabLst/>
                      </a:pPr>
                      <a:r>
                        <a:rPr lang="en-GB" sz="1200" b="0" u="none" strike="noStrike" kern="0" cap="none" spc="0" baseline="0" dirty="0">
                          <a:solidFill>
                            <a:srgbClr val="000000"/>
                          </a:solidFill>
                          <a:uFillTx/>
                          <a:latin typeface="Lexend Deca" pitchFamily="2" charset="0"/>
                        </a:rPr>
                        <a:t>My childhood would have been different if I had been born in ….</a:t>
                      </a:r>
                      <a:endParaRPr lang="en-GB" sz="1200" b="0" i="0" u="none" strike="noStrike" kern="0" cap="none" spc="0" baseline="0" dirty="0">
                        <a:solidFill>
                          <a:srgbClr val="000000"/>
                        </a:solidFill>
                        <a:uFillTx/>
                        <a:latin typeface="Lexend Deca" pitchFamily="2" charset="0"/>
                      </a:endParaRPr>
                    </a:p>
                  </a:txBody>
                  <a:tcPr marL="68580" marR="68580" marT="0" marB="0">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22661644"/>
                  </a:ext>
                </a:extLst>
              </a:tr>
            </a:tbl>
          </a:graphicData>
        </a:graphic>
      </p:graphicFrame>
      <p:sp>
        <p:nvSpPr>
          <p:cNvPr id="3" name="Footer Placeholder 1">
            <a:extLst>
              <a:ext uri="{FF2B5EF4-FFF2-40B4-BE49-F238E27FC236}">
                <a16:creationId xmlns:a16="http://schemas.microsoft.com/office/drawing/2014/main" id="{2756AE8D-0510-5152-BC32-D20D23C590A9}"/>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prstClr val="white">
                    <a:lumMod val="50000"/>
                  </a:prstClr>
                </a:solidFill>
                <a:latin typeface="Lexend Deca Light" pitchFamily="2" charset="0"/>
              </a:rPr>
              <a:t>© Focus Education (UK) Ltd</a:t>
            </a:r>
          </a:p>
        </p:txBody>
      </p:sp>
    </p:spTree>
    <p:extLst>
      <p:ext uri="{BB962C8B-B14F-4D97-AF65-F5344CB8AC3E}">
        <p14:creationId xmlns:p14="http://schemas.microsoft.com/office/powerpoint/2010/main" val="36932966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2B3DC8195B0E46B5FF78ABEDAB07F8" ma:contentTypeVersion="14" ma:contentTypeDescription="Create a new document." ma:contentTypeScope="" ma:versionID="bfa944e5c38969ba09fa039ccb6d3148">
  <xsd:schema xmlns:xsd="http://www.w3.org/2001/XMLSchema" xmlns:xs="http://www.w3.org/2001/XMLSchema" xmlns:p="http://schemas.microsoft.com/office/2006/metadata/properties" xmlns:ns2="f1dd73a6-715c-4858-a610-0350952aa3bc" xmlns:ns3="89221922-574d-4b99-a91f-8a03bbe90120" targetNamespace="http://schemas.microsoft.com/office/2006/metadata/properties" ma:root="true" ma:fieldsID="b3ae2abd0090078fa70674e876a9ef4d" ns2:_="" ns3:_="">
    <xsd:import namespace="f1dd73a6-715c-4858-a610-0350952aa3bc"/>
    <xsd:import namespace="89221922-574d-4b99-a91f-8a03bbe9012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dd73a6-715c-4858-a610-0350952aa3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a0f76a0-439b-4427-9caa-7332b7a5ffd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221922-574d-4b99-a91f-8a03bbe9012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4faedf-9248-45cd-a6e6-fcf6cf0e888c}" ma:internalName="TaxCatchAll" ma:showField="CatchAllData" ma:web="89221922-574d-4b99-a91f-8a03bbe901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9221922-574d-4b99-a91f-8a03bbe90120" xsi:nil="true"/>
    <lcf76f155ced4ddcb4097134ff3c332f xmlns="f1dd73a6-715c-4858-a610-0350952aa3b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E0F923-2E0A-4D54-9FE2-9E36F7A9ACD4}"/>
</file>

<file path=customXml/itemProps2.xml><?xml version="1.0" encoding="utf-8"?>
<ds:datastoreItem xmlns:ds="http://schemas.openxmlformats.org/officeDocument/2006/customXml" ds:itemID="{404D8E7B-40AF-43C8-84FF-AF3DB7428486}"/>
</file>

<file path=customXml/itemProps3.xml><?xml version="1.0" encoding="utf-8"?>
<ds:datastoreItem xmlns:ds="http://schemas.openxmlformats.org/officeDocument/2006/customXml" ds:itemID="{4DDF4AA5-104B-4851-B2B9-5AFC09EE3B73}"/>
</file>

<file path=docProps/app.xml><?xml version="1.0" encoding="utf-8"?>
<Properties xmlns="http://schemas.openxmlformats.org/officeDocument/2006/extended-properties" xmlns:vt="http://schemas.openxmlformats.org/officeDocument/2006/docPropsVTypes">
  <Template>Parallax</Template>
  <TotalTime>1013</TotalTime>
  <Words>2426</Words>
  <Application>Microsoft Office PowerPoint</Application>
  <PresentationFormat>On-screen Show (4:3)</PresentationFormat>
  <Paragraphs>213</Paragraphs>
  <Slides>8</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Arial</vt:lpstr>
      <vt:lpstr>Lexend Deca</vt:lpstr>
      <vt:lpstr>Lexend Deca ExtraLight</vt:lpstr>
      <vt:lpstr>Lexend Deca Light</vt:lpstr>
      <vt:lpstr>Lexend Deca Medium</vt:lpstr>
      <vt:lpstr>Parallax</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Clive Davies</dc:creator>
  <cp:lastModifiedBy>John Searl</cp:lastModifiedBy>
  <cp:revision>8</cp:revision>
  <dcterms:created xsi:type="dcterms:W3CDTF">2025-04-21T05:31:33Z</dcterms:created>
  <dcterms:modified xsi:type="dcterms:W3CDTF">2025-04-26T15:19:32Z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0x010100772B3DC8195B0E46B5FF78ABEDAB07F8</vt:lpwstr>
  </property>
</Properties>
</file>